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16"/>
  </p:notesMasterIdLst>
  <p:sldIdLst>
    <p:sldId id="477" r:id="rId2"/>
    <p:sldId id="359" r:id="rId3"/>
    <p:sldId id="432" r:id="rId4"/>
    <p:sldId id="526" r:id="rId5"/>
    <p:sldId id="426" r:id="rId6"/>
    <p:sldId id="446" r:id="rId7"/>
    <p:sldId id="486" r:id="rId8"/>
    <p:sldId id="487" r:id="rId9"/>
    <p:sldId id="488" r:id="rId10"/>
    <p:sldId id="489" r:id="rId11"/>
    <p:sldId id="491" r:id="rId12"/>
    <p:sldId id="492" r:id="rId13"/>
    <p:sldId id="490" r:id="rId14"/>
    <p:sldId id="552" r:id="rId15"/>
    <p:sldId id="547" r:id="rId16"/>
    <p:sldId id="480" r:id="rId17"/>
    <p:sldId id="437" r:id="rId18"/>
    <p:sldId id="484" r:id="rId19"/>
    <p:sldId id="485" r:id="rId20"/>
    <p:sldId id="550" r:id="rId21"/>
    <p:sldId id="438" r:id="rId22"/>
    <p:sldId id="439" r:id="rId23"/>
    <p:sldId id="548" r:id="rId24"/>
    <p:sldId id="445" r:id="rId25"/>
    <p:sldId id="442" r:id="rId26"/>
    <p:sldId id="444" r:id="rId27"/>
    <p:sldId id="449" r:id="rId28"/>
    <p:sldId id="447" r:id="rId29"/>
    <p:sldId id="448" r:id="rId30"/>
    <p:sldId id="435" r:id="rId31"/>
    <p:sldId id="541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553" r:id="rId41"/>
    <p:sldId id="554" r:id="rId42"/>
    <p:sldId id="551" r:id="rId43"/>
    <p:sldId id="555" r:id="rId44"/>
    <p:sldId id="556" r:id="rId45"/>
    <p:sldId id="557" r:id="rId46"/>
    <p:sldId id="542" r:id="rId47"/>
    <p:sldId id="549" r:id="rId48"/>
    <p:sldId id="511" r:id="rId49"/>
    <p:sldId id="463" r:id="rId50"/>
    <p:sldId id="499" r:id="rId51"/>
    <p:sldId id="500" r:id="rId52"/>
    <p:sldId id="501" r:id="rId53"/>
    <p:sldId id="502" r:id="rId54"/>
    <p:sldId id="503" r:id="rId55"/>
    <p:sldId id="504" r:id="rId56"/>
    <p:sldId id="512" r:id="rId57"/>
    <p:sldId id="513" r:id="rId58"/>
    <p:sldId id="514" r:id="rId59"/>
    <p:sldId id="515" r:id="rId60"/>
    <p:sldId id="516" r:id="rId61"/>
    <p:sldId id="543" r:id="rId62"/>
    <p:sldId id="462" r:id="rId63"/>
    <p:sldId id="506" r:id="rId64"/>
    <p:sldId id="507" r:id="rId65"/>
    <p:sldId id="508" r:id="rId66"/>
    <p:sldId id="525" r:id="rId67"/>
    <p:sldId id="518" r:id="rId68"/>
    <p:sldId id="519" r:id="rId69"/>
    <p:sldId id="558" r:id="rId70"/>
    <p:sldId id="559" r:id="rId71"/>
    <p:sldId id="560" r:id="rId72"/>
    <p:sldId id="572" r:id="rId73"/>
    <p:sldId id="517" r:id="rId74"/>
    <p:sldId id="524" r:id="rId75"/>
    <p:sldId id="523" r:id="rId76"/>
    <p:sldId id="527" r:id="rId77"/>
    <p:sldId id="563" r:id="rId78"/>
    <p:sldId id="564" r:id="rId79"/>
    <p:sldId id="565" r:id="rId80"/>
    <p:sldId id="566" r:id="rId81"/>
    <p:sldId id="567" r:id="rId82"/>
    <p:sldId id="573" r:id="rId83"/>
    <p:sldId id="568" r:id="rId84"/>
    <p:sldId id="569" r:id="rId85"/>
    <p:sldId id="570" r:id="rId86"/>
    <p:sldId id="571" r:id="rId87"/>
    <p:sldId id="493" r:id="rId88"/>
    <p:sldId id="343" r:id="rId89"/>
    <p:sldId id="510" r:id="rId90"/>
    <p:sldId id="494" r:id="rId91"/>
    <p:sldId id="495" r:id="rId92"/>
    <p:sldId id="496" r:id="rId93"/>
    <p:sldId id="469" r:id="rId94"/>
    <p:sldId id="470" r:id="rId95"/>
    <p:sldId id="471" r:id="rId96"/>
    <p:sldId id="505" r:id="rId97"/>
    <p:sldId id="378" r:id="rId98"/>
    <p:sldId id="258" r:id="rId99"/>
    <p:sldId id="259" r:id="rId100"/>
    <p:sldId id="544" r:id="rId101"/>
    <p:sldId id="529" r:id="rId102"/>
    <p:sldId id="530" r:id="rId103"/>
    <p:sldId id="531" r:id="rId104"/>
    <p:sldId id="532" r:id="rId105"/>
    <p:sldId id="533" r:id="rId106"/>
    <p:sldId id="534" r:id="rId107"/>
    <p:sldId id="535" r:id="rId108"/>
    <p:sldId id="537" r:id="rId109"/>
    <p:sldId id="538" r:id="rId110"/>
    <p:sldId id="539" r:id="rId111"/>
    <p:sldId id="540" r:id="rId112"/>
    <p:sldId id="520" r:id="rId113"/>
    <p:sldId id="521" r:id="rId114"/>
    <p:sldId id="522" r:id="rId1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83" userDrawn="1">
          <p15:clr>
            <a:srgbClr val="A4A3A4"/>
          </p15:clr>
        </p15:guide>
        <p15:guide id="2" pos="3424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554F8"/>
    <a:srgbClr val="1A3788"/>
    <a:srgbClr val="CBB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75C7C1-4291-4460-B8D7-4FFF1BDF9E97}">
  <a:tblStyle styleId="{FB75C7C1-4291-4460-B8D7-4FFF1BDF9E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5059" autoAdjust="0"/>
  </p:normalViewPr>
  <p:slideViewPr>
    <p:cSldViewPr>
      <p:cViewPr>
        <p:scale>
          <a:sx n="100" d="100"/>
          <a:sy n="100" d="100"/>
        </p:scale>
        <p:origin x="1157" y="192"/>
      </p:cViewPr>
      <p:guideLst>
        <p:guide orient="horz" pos="1983"/>
        <p:guide pos="34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144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24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7337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511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0616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72495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5365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03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9603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6393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78676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73137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629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42596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67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5884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5801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955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6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489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48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13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8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100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529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9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10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176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363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721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862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106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274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400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504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506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42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59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01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657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5565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101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467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870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02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954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433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62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919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382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199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337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6123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5039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412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772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954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8678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23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06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9765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485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9434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9006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5860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2197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898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6506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142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516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83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1015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7442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7453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6027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317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1909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5356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3204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3671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666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701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0173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2190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0615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5848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8853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6621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175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8099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2583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25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7805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8218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4715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5993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3837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3718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830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1460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2785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52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849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239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01011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5103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28438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4183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1599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259985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46003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1866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24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5337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695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787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849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830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50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73" r:id="rId2"/>
    <p:sldLayoutId id="2147483674" r:id="rId3"/>
    <p:sldLayoutId id="2147483675" r:id="rId4"/>
    <p:sldLayoutId id="2147483676" r:id="rId5"/>
    <p:sldLayoutId id="2147483682" r:id="rId6"/>
    <p:sldLayoutId id="2147483684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heets.raspberrypi.com/pico/getting-started-with-pico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9D%BC%EB%96%BC%ED%8C%90%EB%8B%A4" TargetMode="External"/><Relationship Id="rId3" Type="http://schemas.openxmlformats.org/officeDocument/2006/relationships/hyperlink" Target="http://dev.windows.com/en-us/featured/raspberrypi2support" TargetMode="External"/><Relationship Id="rId7" Type="http://schemas.openxmlformats.org/officeDocument/2006/relationships/hyperlink" Target="https://www.youtube.com/watch?v=6b1IxvKJeho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c0VqVm8X_zQ" TargetMode="External"/><Relationship Id="rId11" Type="http://schemas.openxmlformats.org/officeDocument/2006/relationships/hyperlink" Target="https://mobile.twitter.com/Marcinoo97/status/1220964722645794817?ref_src=twsrc%5etfw|twcamp%5etweetembed&amp;ref_url=https://d-4030232475137195265.ampproject.net/2001251659540/frame.html" TargetMode="External"/><Relationship Id="rId5" Type="http://schemas.openxmlformats.org/officeDocument/2006/relationships/hyperlink" Target="https://www.youtube.com/watch?v=ADPwWbFRXMY" TargetMode="External"/><Relationship Id="rId10" Type="http://schemas.openxmlformats.org/officeDocument/2006/relationships/hyperlink" Target="https://namu.wiki/w/Windows%2010/%EB%B2%84%EC%A0%84/Redstone%204" TargetMode="External"/><Relationship Id="rId4" Type="http://schemas.openxmlformats.org/officeDocument/2006/relationships/hyperlink" Target="https://namu.wiki/w/Windows%2010" TargetMode="External"/><Relationship Id="rId9" Type="http://schemas.openxmlformats.org/officeDocument/2006/relationships/hyperlink" Target="https://namu.wiki/w/%EC%95%88%EC%8A%B5" TargetMode="Externa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A%B0%EB%B6%84%ED%88%AC" TargetMode="External"/><Relationship Id="rId13" Type="http://schemas.openxmlformats.org/officeDocument/2006/relationships/hyperlink" Target="https://namu.wiki/w/%EB%9D%BC%EC%A6%88%EB%B2%A0%EB%A6%AC%20%ED%8C%8C%EC%9D%B4(%EC%BB%B4%ED%93%A8%ED%84%B0)/%EC%9A%B4%EC%98%81%20%EC%B2%B4%EC%A0%9C#fn-4" TargetMode="External"/><Relationship Id="rId3" Type="http://schemas.openxmlformats.org/officeDocument/2006/relationships/hyperlink" Target="https://namu.wiki/w/%EB%8D%B0%EB%B9%84%EC%95%88" TargetMode="External"/><Relationship Id="rId7" Type="http://schemas.openxmlformats.org/officeDocument/2006/relationships/hyperlink" Target="https://namu.wiki/w/%ED%99%88%ED%8E%98%EC%9D%B4%EC%A7%80" TargetMode="External"/><Relationship Id="rId12" Type="http://schemas.openxmlformats.org/officeDocument/2006/relationships/hyperlink" Target="https://namu.wiki/w/%EA%B5%AC%EA%B8%80%20%ED%81%AC%EB%A1%AC%20OS" TargetMode="External"/><Relationship Id="rId2" Type="http://schemas.openxmlformats.org/officeDocument/2006/relationships/notesSlide" Target="../notesSlides/notesSlide94.xml"/><Relationship Id="rId16" Type="http://schemas.openxmlformats.org/officeDocument/2006/relationships/hyperlink" Target="https://www.berryterminal.com/doku.php/berryb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amu.wiki/w/%EB%9D%BC%EC%A6%88%EB%B2%A0%EB%A6%AC%20%ED%8C%8C%EC%9D%B4(%EC%BB%B4%ED%93%A8%ED%84%B0)/%EC%9A%B4%EC%98%81%20%EC%B2%B4%EC%A0%9C#fn-1" TargetMode="External"/><Relationship Id="rId11" Type="http://schemas.openxmlformats.org/officeDocument/2006/relationships/hyperlink" Target="https://namu.wiki/w/%EB%9D%BC%EC%A6%88%EB%B2%A0%EB%A6%AC%20%ED%8C%8C%EC%9D%B4(%EC%BB%B4%ED%93%A8%ED%84%B0)/%EC%9A%B4%EC%98%81%20%EC%B2%B4%EC%A0%9C#fn-3" TargetMode="External"/><Relationship Id="rId5" Type="http://schemas.openxmlformats.org/officeDocument/2006/relationships/hyperlink" Target="https://namu.wiki/w/%ED%8E%98%EB%8F%84%EB%9D%BC(%EC%9A%B4%EC%98%81%20%EC%B2%B4%EC%A0%9C)" TargetMode="External"/><Relationship Id="rId15" Type="http://schemas.openxmlformats.org/officeDocument/2006/relationships/hyperlink" Target="https://namu.wiki/w/%EB%9D%BC%EC%A6%88%EB%B2%A0%EB%A6%AC%20%ED%8C%8C%EC%9D%B4(%EC%BB%B4%ED%93%A8%ED%84%B0)/%EC%9A%B4%EC%98%81%20%EC%B2%B4%EC%A0%9C#fn-5" TargetMode="External"/><Relationship Id="rId10" Type="http://schemas.openxmlformats.org/officeDocument/2006/relationships/hyperlink" Target="https://namu.wiki/w/%EC%A0%A0%ED%88%AC%20%EB%A6%AC%EB%88%85%EC%8A%A4" TargetMode="External"/><Relationship Id="rId4" Type="http://schemas.openxmlformats.org/officeDocument/2006/relationships/hyperlink" Target="https://namu.wiki/w/%EC%95%84%EC%B9%98%20%EB%A6%AC%EB%88%85%EC%8A%A4" TargetMode="External"/><Relationship Id="rId9" Type="http://schemas.openxmlformats.org/officeDocument/2006/relationships/hyperlink" Target="https://namu.wiki/w/%EB%9D%BC%EC%A6%88%EB%B2%A0%EB%A6%AC%20%ED%8C%8C%EC%9D%B4(%EC%BB%B4%ED%93%A8%ED%84%B0)/%EC%9A%B4%EC%98%81%20%EC%B2%B4%EC%A0%9C#fn-2" TargetMode="External"/><Relationship Id="rId14" Type="http://schemas.openxmlformats.org/officeDocument/2006/relationships/hyperlink" Target="https://namu.wiki/w/CentOS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9D%BC%EC%A6%88%EB%B2%A0%EB%A6%AC%20%ED%8C%8C%EC%9D%B4(%EC%BB%B4%ED%93%A8%ED%84%B0)" TargetMode="External"/><Relationship Id="rId7" Type="http://schemas.openxmlformats.org/officeDocument/2006/relationships/hyperlink" Target="https://www.raspberrypi.org/blog/raspbian-stretch/#comment-1322478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ddit.com/r/raspberry_pi/comments/3upc8z/whats_the_difference_between_the_raspbian_jessie/" TargetMode="External"/><Relationship Id="rId5" Type="http://schemas.openxmlformats.org/officeDocument/2006/relationships/hyperlink" Target="https://namu.wiki/w/%EB%9D%BC%EC%A6%88%EB%B2%A0%EB%A6%AC%20%ED%8C%8C%EC%9D%B4%20OS" TargetMode="External"/><Relationship Id="rId4" Type="http://schemas.openxmlformats.org/officeDocument/2006/relationships/hyperlink" Target="https://namu.wiki/w/%EB%89%B4%EB%B9%84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png"/><Relationship Id="rId5" Type="http://schemas.microsoft.com/office/2007/relationships/hdphoto" Target="../media/hdphoto1.wdp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aveshare-라즈베리 파이 4 모델 B, 8GB RAM 64 비트, 1.5GHz 쿼드코어 프로세서, 4K">
            <a:extLst>
              <a:ext uri="{FF2B5EF4-FFF2-40B4-BE49-F238E27FC236}">
                <a16:creationId xmlns:a16="http://schemas.microsoft.com/office/drawing/2014/main" id="{75A6815D-7C60-4A5F-9FD8-90A8CBBE4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7794" r="6596" b="6475"/>
          <a:stretch/>
        </p:blipFill>
        <p:spPr bwMode="auto">
          <a:xfrm>
            <a:off x="1259632" y="1347614"/>
            <a:ext cx="3706521" cy="2718116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0EE0DF-3A44-48A5-9342-DD016127C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7000"/>
          </a:blip>
          <a:srcRect t="15304"/>
          <a:stretch/>
        </p:blipFill>
        <p:spPr>
          <a:xfrm>
            <a:off x="8447151" y="4392885"/>
            <a:ext cx="696849" cy="7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419872" y="1150097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리눅스 등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올려 사용할 수 있는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싱글보드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컴퓨터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(SBC)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형태의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시리즈들과는 다르게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처럼 마이크로 컨트롤러 보드 형태의 신제품이다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재단에서 자체 설계한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133MHZ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클럭 속도의 최신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RP2040 CPU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장착했기 때문에 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시리즈에 비해 훨씬 빠르고 전체적으로 고성능인 보드를 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아두이노보다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저렴한 가격에 공급한다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419872" y="705485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라즈베리파이</a:t>
            </a:r>
            <a:r>
              <a:rPr lang="ko-KR" altLang="en-US" b="1" dirty="0">
                <a:highlight>
                  <a:srgbClr val="FFFF00"/>
                </a:highlight>
              </a:rPr>
              <a:t> </a:t>
            </a:r>
            <a:r>
              <a:rPr lang="en-US" altLang="ko-KR" b="1" dirty="0">
                <a:highlight>
                  <a:srgbClr val="FFFF00"/>
                </a:highlight>
              </a:rPr>
              <a:t>PICO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049AA0-5D0E-446D-99AD-703D5E09D334}"/>
              </a:ext>
            </a:extLst>
          </p:cNvPr>
          <p:cNvSpPr txBox="1"/>
          <p:nvPr/>
        </p:nvSpPr>
        <p:spPr>
          <a:xfrm>
            <a:off x="827584" y="4151747"/>
            <a:ext cx="6552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Raspberry Pi Pico datasheet</a:t>
            </a:r>
            <a:r>
              <a:rPr lang="en-US" altLang="ko-KR" dirty="0"/>
              <a:t>		//</a:t>
            </a:r>
            <a:r>
              <a:rPr lang="ko-KR" altLang="en-US" dirty="0"/>
              <a:t> </a:t>
            </a:r>
            <a:r>
              <a:rPr lang="en-US" altLang="ko-KR" dirty="0"/>
              <a:t>Pico </a:t>
            </a:r>
            <a:r>
              <a:rPr lang="ko-KR" altLang="en-US" dirty="0"/>
              <a:t>데이터시트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FCBF8-FF6D-4653-A3CF-3BD309BDA87F}"/>
              </a:ext>
            </a:extLst>
          </p:cNvPr>
          <p:cNvSpPr txBox="1"/>
          <p:nvPr/>
        </p:nvSpPr>
        <p:spPr>
          <a:xfrm>
            <a:off x="827584" y="4459524"/>
            <a:ext cx="576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3"/>
              </a:rPr>
              <a:t>Raspberrt</a:t>
            </a:r>
            <a:r>
              <a:rPr lang="en-US" altLang="ko-KR" dirty="0">
                <a:hlinkClick r:id="rId3"/>
              </a:rPr>
              <a:t> Pi Pico : C/C++ development</a:t>
            </a:r>
            <a:r>
              <a:rPr lang="en-US" altLang="ko-KR" dirty="0"/>
              <a:t>	// Pico</a:t>
            </a:r>
            <a:r>
              <a:rPr lang="ko-KR" altLang="en-US" dirty="0"/>
              <a:t> </a:t>
            </a:r>
            <a:r>
              <a:rPr lang="en-US" altLang="ko-KR" dirty="0"/>
              <a:t>C/C++ </a:t>
            </a:r>
            <a:r>
              <a:rPr lang="ko-KR" altLang="en-US" dirty="0"/>
              <a:t>개발환경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721B6C-4826-4206-B712-7C81C5604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934259"/>
            <a:ext cx="2491986" cy="20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36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PC</a:t>
            </a:r>
            <a:r>
              <a:rPr lang="ko-KR" altLang="en-US" sz="2800" dirty="0"/>
              <a:t>에 </a:t>
            </a:r>
            <a:r>
              <a:rPr lang="en-US" altLang="ko-KR" sz="2800" dirty="0"/>
              <a:t>VNC </a:t>
            </a:r>
            <a:r>
              <a:rPr lang="ko-KR" altLang="en-US" sz="2800" dirty="0"/>
              <a:t>프로그램 </a:t>
            </a:r>
            <a:br>
              <a:rPr lang="en-US" altLang="ko-KR" sz="2800" dirty="0"/>
            </a:br>
            <a:r>
              <a:rPr lang="ko-KR" altLang="en-US" sz="2800" dirty="0"/>
              <a:t>다운받기</a:t>
            </a:r>
            <a:endParaRPr sz="44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Raspberry</a:t>
            </a:r>
            <a:r>
              <a:rPr lang="ko-KR" altLang="en-US" b="1" dirty="0"/>
              <a:t> 원격제어를 위한 </a:t>
            </a:r>
            <a:r>
              <a:rPr lang="en-US" altLang="ko-KR" b="1" dirty="0"/>
              <a:t>VNC </a:t>
            </a:r>
            <a:r>
              <a:rPr lang="ko-KR" altLang="en-US" b="1" dirty="0"/>
              <a:t>프로그램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018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9"/>
          <a:stretch/>
        </p:blipFill>
        <p:spPr>
          <a:xfrm>
            <a:off x="133124" y="833641"/>
            <a:ext cx="5591004" cy="4104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23796" y="1779662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Google </a:t>
            </a:r>
            <a:r>
              <a:rPr lang="ko-KR" altLang="en-US" b="1" dirty="0"/>
              <a:t>창에 </a:t>
            </a:r>
            <a:r>
              <a:rPr lang="en-US" altLang="ko-KR" b="1" dirty="0"/>
              <a:t>“</a:t>
            </a:r>
            <a:r>
              <a:rPr lang="en-US" altLang="ko-KR" b="1" dirty="0" err="1"/>
              <a:t>vnc</a:t>
            </a:r>
            <a:r>
              <a:rPr lang="en-US" altLang="ko-KR" b="1" dirty="0"/>
              <a:t> viewer” </a:t>
            </a:r>
            <a:r>
              <a:rPr lang="ko-KR" altLang="en-US" b="1" dirty="0"/>
              <a:t>검색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  </a:t>
            </a:r>
            <a:r>
              <a:rPr lang="ko-KR" altLang="en-US" b="1" dirty="0"/>
              <a:t>가장 상단의 </a:t>
            </a:r>
            <a:r>
              <a:rPr lang="en-US" altLang="ko-KR" b="1" dirty="0" err="1"/>
              <a:t>RealVNC</a:t>
            </a:r>
            <a:r>
              <a:rPr lang="en-US" altLang="ko-KR" b="1" dirty="0"/>
              <a:t> </a:t>
            </a:r>
            <a:r>
              <a:rPr lang="ko-KR" altLang="en-US" b="1" dirty="0"/>
              <a:t>사이트 접속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115616" y="1419622"/>
            <a:ext cx="57606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762902" y="137113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67994" y="2355726"/>
            <a:ext cx="3195894" cy="5008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5280" y="2307239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366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3" y="555526"/>
            <a:ext cx="5708849" cy="384014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008458" y="141962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</a:t>
            </a:r>
            <a:r>
              <a:rPr lang="ko-KR" altLang="en-US" b="1" dirty="0"/>
              <a:t>환경에 맞는 </a:t>
            </a:r>
            <a:r>
              <a:rPr lang="en-US" altLang="ko-KR" b="1" dirty="0"/>
              <a:t>OS</a:t>
            </a:r>
            <a:r>
              <a:rPr lang="ko-KR" altLang="en-US" b="1" dirty="0"/>
              <a:t>선택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  </a:t>
            </a:r>
            <a:r>
              <a:rPr lang="ko-KR" altLang="en-US" b="1" dirty="0"/>
              <a:t>다운로드 버튼 클릭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1088" y="2848529"/>
            <a:ext cx="5386083" cy="5011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-106677" y="280621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339752" y="3504953"/>
            <a:ext cx="1296144" cy="43204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987038" y="345936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720036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6434"/>
            <a:ext cx="5712260" cy="3867368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891772" y="1635646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</a:t>
            </a:r>
            <a:r>
              <a:rPr lang="ko-KR" altLang="en-US" b="1" dirty="0"/>
              <a:t>다운로드 받은 </a:t>
            </a:r>
            <a:r>
              <a:rPr lang="en-US" altLang="ko-KR" b="1" dirty="0"/>
              <a:t>exe</a:t>
            </a:r>
            <a:r>
              <a:rPr lang="ko-KR" altLang="en-US" b="1" dirty="0"/>
              <a:t>파일 클릭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259632" y="409398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79512" y="4355597"/>
            <a:ext cx="1190818" cy="3418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810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87574"/>
            <a:ext cx="3806021" cy="239146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OK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917903" y="2427734"/>
            <a:ext cx="61727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670115"/>
            <a:ext cx="4237258" cy="3347206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236296" y="3498425"/>
            <a:ext cx="545262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058928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48751"/>
            <a:ext cx="4151556" cy="32666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6" y="654624"/>
            <a:ext cx="4074123" cy="3260805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671079" y="3363456"/>
            <a:ext cx="61727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452320" y="3363838"/>
            <a:ext cx="576064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51531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9" y="701277"/>
            <a:ext cx="4034369" cy="3141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90" y="697586"/>
            <a:ext cx="3909554" cy="3144955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Install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339752" y="3435846"/>
            <a:ext cx="864096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308304" y="3294611"/>
            <a:ext cx="576064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Finish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895834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608417"/>
            <a:ext cx="4334773" cy="31478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8417"/>
            <a:ext cx="3975139" cy="3297558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735065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윈도우 </a:t>
            </a:r>
            <a:r>
              <a:rPr lang="ko-KR" altLang="en-US" b="1" dirty="0" err="1"/>
              <a:t>검색창에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en-US" altLang="ko-KR" b="1" dirty="0" err="1"/>
              <a:t>vnc</a:t>
            </a:r>
            <a:r>
              <a:rPr lang="en-US" altLang="ko-KR" b="1" dirty="0"/>
              <a:t>” </a:t>
            </a:r>
            <a:r>
              <a:rPr lang="ko-KR" altLang="en-US" b="1" dirty="0" err="1"/>
              <a:t>검색후</a:t>
            </a:r>
            <a:r>
              <a:rPr lang="ko-KR" altLang="en-US" b="1" dirty="0"/>
              <a:t> 실행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71152" y="1059582"/>
            <a:ext cx="1736551" cy="28803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588224" y="3363838"/>
            <a:ext cx="360040" cy="10598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GOT IT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90435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7534"/>
            <a:ext cx="5544616" cy="4026374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964932" y="1581893"/>
            <a:ext cx="3419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(1) VNC</a:t>
            </a:r>
            <a:r>
              <a:rPr lang="ko-KR" altLang="en-US" b="1" dirty="0"/>
              <a:t>접속을 위한 </a:t>
            </a:r>
            <a:r>
              <a:rPr lang="en-US" altLang="ko-KR" b="1" dirty="0"/>
              <a:t>IP</a:t>
            </a:r>
            <a:r>
              <a:rPr lang="ko-KR" altLang="en-US" b="1" dirty="0" err="1"/>
              <a:t>입력칸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아래와 같이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IP</a:t>
            </a:r>
            <a:r>
              <a:rPr lang="ko-KR" altLang="en-US" b="1" dirty="0"/>
              <a:t>입력 </a:t>
            </a:r>
            <a:r>
              <a:rPr lang="en-US" altLang="ko-KR" b="1" dirty="0"/>
              <a:t> 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971600" y="1039788"/>
            <a:ext cx="4032448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8310" r="76449" b="84690"/>
          <a:stretch/>
        </p:blipFill>
        <p:spPr>
          <a:xfrm>
            <a:off x="6012160" y="2640721"/>
            <a:ext cx="1680964" cy="382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831801" y="78539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187845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596777"/>
            <a:ext cx="4143993" cy="2984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6777"/>
            <a:ext cx="4126056" cy="298422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94468" y="376627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139940" y="377743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6909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Pico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656243" y="244283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Pico&gt;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2E8AB-DA1A-449A-A1F7-E0044E2F841D}"/>
              </a:ext>
            </a:extLst>
          </p:cNvPr>
          <p:cNvSpPr txBox="1"/>
          <p:nvPr/>
        </p:nvSpPr>
        <p:spPr>
          <a:xfrm>
            <a:off x="3773451" y="411510"/>
            <a:ext cx="36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  <a:latin typeface="5"/>
              </a:rPr>
              <a:t>Raspberry PI Pico Spec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5"/>
              </a:rPr>
              <a:t> </a:t>
            </a:r>
            <a:endParaRPr lang="en-US" altLang="ko-KR" sz="2400" b="1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5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32199-A581-4071-B29F-611029758CAB}"/>
              </a:ext>
            </a:extLst>
          </p:cNvPr>
          <p:cNvSpPr txBox="1"/>
          <p:nvPr/>
        </p:nvSpPr>
        <p:spPr>
          <a:xfrm>
            <a:off x="3767374" y="873175"/>
            <a:ext cx="50803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Processor </a:t>
            </a:r>
            <a:r>
              <a:rPr lang="en-US" altLang="ko-KR" dirty="0"/>
              <a:t>:  Dual core 32bit ARM Coretex-M0+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CPU clock</a:t>
            </a:r>
            <a:r>
              <a:rPr lang="en-US" altLang="ko-KR" dirty="0"/>
              <a:t> : 48 ~ 133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RAM</a:t>
            </a:r>
            <a:r>
              <a:rPr lang="en-US" altLang="ko-KR" dirty="0"/>
              <a:t> : 264 KB( SRAM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Flash </a:t>
            </a:r>
            <a:r>
              <a:rPr lang="en-US" altLang="ko-KR" dirty="0"/>
              <a:t>: 2MB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EEPROM : </a:t>
            </a:r>
            <a:r>
              <a:rPr lang="en-US" altLang="ko-KR" dirty="0"/>
              <a:t>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Programming language  </a:t>
            </a:r>
          </a:p>
          <a:p>
            <a:r>
              <a:rPr lang="en-US" altLang="ko-KR" dirty="0"/>
              <a:t>       - </a:t>
            </a:r>
            <a:r>
              <a:rPr lang="en-US" altLang="ko-KR" dirty="0" err="1"/>
              <a:t>MicroPython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 ,C++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Interfaces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GPIO  26pin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ADC 3 x12 bit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UART, I2C, SPI </a:t>
            </a:r>
            <a:r>
              <a:rPr lang="ko-KR" altLang="en-US" dirty="0"/>
              <a:t>각각</a:t>
            </a:r>
            <a:r>
              <a:rPr lang="en-US" altLang="ko-KR" dirty="0"/>
              <a:t>  2</a:t>
            </a:r>
            <a:r>
              <a:rPr lang="ko-KR" altLang="en-US" dirty="0"/>
              <a:t> 채널 </a:t>
            </a:r>
            <a:endParaRPr lang="en-US" altLang="ko-KR" dirty="0"/>
          </a:p>
          <a:p>
            <a:r>
              <a:rPr lang="en-US" altLang="ko-KR" dirty="0"/>
              <a:t>       - PWM 16</a:t>
            </a:r>
            <a:r>
              <a:rPr lang="ko-KR" altLang="en-US" dirty="0"/>
              <a:t> 채널</a:t>
            </a:r>
            <a:endParaRPr lang="en-US" altLang="ko-KR" dirty="0"/>
          </a:p>
          <a:p>
            <a:r>
              <a:rPr lang="en-US" altLang="ko-KR" dirty="0"/>
              <a:t>       - USB Type-C</a:t>
            </a:r>
          </a:p>
          <a:p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기본전원 </a:t>
            </a:r>
            <a:r>
              <a:rPr lang="en-US" altLang="ko-KR" b="1" dirty="0"/>
              <a:t>: </a:t>
            </a:r>
            <a:r>
              <a:rPr lang="en-US" altLang="ko-KR" dirty="0"/>
              <a:t>5 V USB micro B type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CE0B86-07B9-4197-A405-2A6D0B06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7" y="464646"/>
            <a:ext cx="2491986" cy="20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910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596777"/>
            <a:ext cx="4143993" cy="2984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6777"/>
            <a:ext cx="4126056" cy="298422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94468" y="376627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139940" y="3777434"/>
            <a:ext cx="2176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Username, Password </a:t>
            </a:r>
            <a:r>
              <a:rPr lang="ko-KR" altLang="en-US" b="1" dirty="0"/>
              <a:t>입력</a:t>
            </a:r>
            <a:r>
              <a:rPr lang="en-US" altLang="ko-KR" b="1" dirty="0"/>
              <a:t>!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기본적으로 </a:t>
            </a:r>
            <a:endParaRPr lang="en-US" altLang="ko-KR" b="1" dirty="0"/>
          </a:p>
          <a:p>
            <a:r>
              <a:rPr lang="en-US" altLang="ko-KR" b="1" dirty="0"/>
              <a:t>Username : pi</a:t>
            </a:r>
          </a:p>
          <a:p>
            <a:r>
              <a:rPr lang="en-US" altLang="ko-KR" b="1" dirty="0"/>
              <a:t>Password : raspberry)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444208" y="1923678"/>
            <a:ext cx="1152128" cy="13742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444208" y="2061100"/>
            <a:ext cx="1008112" cy="14116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095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10270"/>
            <a:ext cx="3816424" cy="2757240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475656" y="3753204"/>
            <a:ext cx="189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후 </a:t>
            </a:r>
            <a:r>
              <a:rPr lang="en-US" altLang="ko-KR" b="1" dirty="0"/>
              <a:t>OK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652120" y="3766270"/>
            <a:ext cx="25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원격접속 성공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55973"/>
            <a:ext cx="4285466" cy="24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12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DB7C9-5F72-40C3-ACFB-7587089C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15247"/>
            <a:ext cx="5888830" cy="4088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3BECBC-4B2C-4E47-BBBF-8486FE8A462C}"/>
              </a:ext>
            </a:extLst>
          </p:cNvPr>
          <p:cNvSpPr txBox="1"/>
          <p:nvPr/>
        </p:nvSpPr>
        <p:spPr>
          <a:xfrm>
            <a:off x="6242722" y="3507854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Tip ! </a:t>
            </a:r>
          </a:p>
          <a:p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일반적인 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window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환경에서 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IDE(</a:t>
            </a:r>
            <a:r>
              <a:rPr lang="ko-KR" altLang="en-U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비주얼스튜디오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를 이용한 컴파일과 다르게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리눅스 환경에선 </a:t>
            </a:r>
            <a:r>
              <a:rPr lang="en-US" altLang="ko-KR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gcc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를 사용 </a:t>
            </a:r>
            <a:endParaRPr lang="en-US" altLang="ko-KR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EC33E-B92C-404E-8378-BF1C75DDE119}"/>
              </a:ext>
            </a:extLst>
          </p:cNvPr>
          <p:cNvSpPr txBox="1"/>
          <p:nvPr/>
        </p:nvSpPr>
        <p:spPr>
          <a:xfrm>
            <a:off x="6242722" y="1491630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gcc</a:t>
            </a:r>
            <a:r>
              <a:rPr lang="en-US" altLang="ko-KR" b="1" dirty="0"/>
              <a:t> –o 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en-US" altLang="ko-KR" b="1" dirty="0" err="1"/>
              <a:t>led_test.c</a:t>
            </a:r>
            <a:r>
              <a:rPr lang="en-US" altLang="ko-KR" b="1" dirty="0"/>
              <a:t> –</a:t>
            </a:r>
            <a:r>
              <a:rPr lang="en-US" altLang="ko-KR" b="1" dirty="0" err="1"/>
              <a:t>lwiringPi</a:t>
            </a:r>
            <a:r>
              <a:rPr lang="en-US" altLang="ko-KR" b="1" dirty="0"/>
              <a:t> </a:t>
            </a:r>
            <a:r>
              <a:rPr lang="ko-KR" altLang="en-US" b="1" dirty="0"/>
              <a:t>명령어 작성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라는 실행파일을 </a:t>
            </a:r>
            <a:r>
              <a:rPr lang="ko-KR" altLang="en-US" b="1" dirty="0" err="1"/>
              <a:t>만듬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C1DBAB-095A-45B6-805E-01776FE33C0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092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0F512B-E8E5-4107-A8E2-279E045C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71550"/>
            <a:ext cx="5627212" cy="3934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B51ED-786C-4E0C-BD01-C405BC8A7153}"/>
              </a:ext>
            </a:extLst>
          </p:cNvPr>
          <p:cNvSpPr txBox="1"/>
          <p:nvPr/>
        </p:nvSpPr>
        <p:spPr>
          <a:xfrm>
            <a:off x="6353801" y="221580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만든 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실행파일을</a:t>
            </a:r>
            <a:endParaRPr lang="en-US" altLang="ko-KR" b="1" dirty="0"/>
          </a:p>
          <a:p>
            <a:r>
              <a:rPr lang="en-US" altLang="ko-KR" b="1" dirty="0"/>
              <a:t>./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명령어를 통해 실행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E60CE8-A862-408F-B96D-965BA89B874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266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0B35B-8CD1-4158-9E5F-C5A4EE78A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771550"/>
            <a:ext cx="5519189" cy="389307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E9F462B-99B0-4320-80DB-EDE622535F76}"/>
              </a:ext>
            </a:extLst>
          </p:cNvPr>
          <p:cNvSpPr/>
          <p:nvPr/>
        </p:nvSpPr>
        <p:spPr>
          <a:xfrm>
            <a:off x="539552" y="1563638"/>
            <a:ext cx="1512168" cy="13681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E45501A-1032-468C-8DDF-5467D84649A1}"/>
              </a:ext>
            </a:extLst>
          </p:cNvPr>
          <p:cNvSpPr/>
          <p:nvPr/>
        </p:nvSpPr>
        <p:spPr>
          <a:xfrm>
            <a:off x="539552" y="2931790"/>
            <a:ext cx="1296144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EC21-2AEF-4E74-B324-AD545C8B3315}"/>
              </a:ext>
            </a:extLst>
          </p:cNvPr>
          <p:cNvSpPr txBox="1"/>
          <p:nvPr/>
        </p:nvSpPr>
        <p:spPr>
          <a:xfrm>
            <a:off x="2309789" y="31421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17CB-F3C0-4CA8-9D31-A3B752299E45}"/>
              </a:ext>
            </a:extLst>
          </p:cNvPr>
          <p:cNvSpPr txBox="1"/>
          <p:nvPr/>
        </p:nvSpPr>
        <p:spPr>
          <a:xfrm>
            <a:off x="2330034" y="209382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안눌렷을때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27B036-27B8-4EAE-8AB2-70EDB9E7AA7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1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Pico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8805314F-F64C-48B4-9639-7B3E78D2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14130"/>
            <a:ext cx="6470551" cy="42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04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Pico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616DFA-667C-4C8F-A560-B1D5555E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90" y="1921775"/>
            <a:ext cx="6110663" cy="2888429"/>
          </a:xfrm>
          <a:prstGeom prst="rect">
            <a:avLst/>
          </a:prstGeom>
        </p:spPr>
      </p:pic>
      <p:pic>
        <p:nvPicPr>
          <p:cNvPr id="47111" name="Picture 7">
            <a:extLst>
              <a:ext uri="{FF2B5EF4-FFF2-40B4-BE49-F238E27FC236}">
                <a16:creationId xmlns:a16="http://schemas.microsoft.com/office/drawing/2014/main" id="{FB22C795-389A-4DA1-880C-0BD925D5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88" y="516919"/>
            <a:ext cx="1720012" cy="13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3" name="Picture 9">
            <a:extLst>
              <a:ext uri="{FF2B5EF4-FFF2-40B4-BE49-F238E27FC236}">
                <a16:creationId xmlns:a16="http://schemas.microsoft.com/office/drawing/2014/main" id="{39E08F3F-0B5E-49A4-A878-CB7B6E15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1510"/>
            <a:ext cx="2059469" cy="14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3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실습진행 순서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0" name="Google Shape;2138;p37">
            <a:extLst>
              <a:ext uri="{FF2B5EF4-FFF2-40B4-BE49-F238E27FC236}">
                <a16:creationId xmlns:a16="http://schemas.microsoft.com/office/drawing/2014/main" id="{DFDA62C3-EC88-86E3-F930-DCD8526FC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376" y="831575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Contents</a:t>
            </a:r>
            <a:endParaRPr sz="32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68863E-9142-4768-03E7-D550611A7085}"/>
              </a:ext>
            </a:extLst>
          </p:cNvPr>
          <p:cNvGrpSpPr/>
          <p:nvPr/>
        </p:nvGrpSpPr>
        <p:grpSpPr>
          <a:xfrm>
            <a:off x="654072" y="1609865"/>
            <a:ext cx="3547661" cy="734640"/>
            <a:chOff x="837588" y="1767468"/>
            <a:chExt cx="3547661" cy="734640"/>
          </a:xfrm>
        </p:grpSpPr>
        <p:grpSp>
          <p:nvGrpSpPr>
            <p:cNvPr id="2" name="Google Shape;2106;p37">
              <a:extLst>
                <a:ext uri="{FF2B5EF4-FFF2-40B4-BE49-F238E27FC236}">
                  <a16:creationId xmlns:a16="http://schemas.microsoft.com/office/drawing/2014/main" id="{A40E7E74-5D2B-093C-5633-892EF901704D}"/>
                </a:ext>
              </a:extLst>
            </p:cNvPr>
            <p:cNvGrpSpPr/>
            <p:nvPr/>
          </p:nvGrpSpPr>
          <p:grpSpPr>
            <a:xfrm>
              <a:off x="837588" y="1767468"/>
              <a:ext cx="635100" cy="734640"/>
              <a:chOff x="731647" y="573573"/>
              <a:chExt cx="635100" cy="734640"/>
            </a:xfrm>
          </p:grpSpPr>
          <p:grpSp>
            <p:nvGrpSpPr>
              <p:cNvPr id="4" name="Google Shape;2107;p37">
                <a:extLst>
                  <a:ext uri="{FF2B5EF4-FFF2-40B4-BE49-F238E27FC236}">
                    <a16:creationId xmlns:a16="http://schemas.microsoft.com/office/drawing/2014/main" id="{24CA1640-B0AC-4766-FDE0-6F0B4AF3A8FF}"/>
                  </a:ext>
                </a:extLst>
              </p:cNvPr>
              <p:cNvGrpSpPr/>
              <p:nvPr/>
            </p:nvGrpSpPr>
            <p:grpSpPr>
              <a:xfrm>
                <a:off x="731647" y="573573"/>
                <a:ext cx="635100" cy="635100"/>
                <a:chOff x="917231" y="750460"/>
                <a:chExt cx="635100" cy="635100"/>
              </a:xfrm>
            </p:grpSpPr>
            <p:sp>
              <p:nvSpPr>
                <p:cNvPr id="11" name="Google Shape;2108;p37">
                  <a:extLst>
                    <a:ext uri="{FF2B5EF4-FFF2-40B4-BE49-F238E27FC236}">
                      <a16:creationId xmlns:a16="http://schemas.microsoft.com/office/drawing/2014/main" id="{F00F981F-6046-965C-B82D-72B4CD375D0C}"/>
                    </a:ext>
                  </a:extLst>
                </p:cNvPr>
                <p:cNvSpPr/>
                <p:nvPr/>
              </p:nvSpPr>
              <p:spPr>
                <a:xfrm>
                  <a:off x="917231" y="750460"/>
                  <a:ext cx="635100" cy="635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109;p37">
                  <a:extLst>
                    <a:ext uri="{FF2B5EF4-FFF2-40B4-BE49-F238E27FC236}">
                      <a16:creationId xmlns:a16="http://schemas.microsoft.com/office/drawing/2014/main" id="{06068AD6-A17E-9C9F-3A4D-6E265735310B}"/>
                    </a:ext>
                  </a:extLst>
                </p:cNvPr>
                <p:cNvSpPr/>
                <p:nvPr/>
              </p:nvSpPr>
              <p:spPr>
                <a:xfrm>
                  <a:off x="1001943" y="835185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" name="Google Shape;2110;p37">
                <a:extLst>
                  <a:ext uri="{FF2B5EF4-FFF2-40B4-BE49-F238E27FC236}">
                    <a16:creationId xmlns:a16="http://schemas.microsoft.com/office/drawing/2014/main" id="{CE7DFF30-C3F4-8B27-ABF5-C74E64F0E265}"/>
                  </a:ext>
                </a:extLst>
              </p:cNvPr>
              <p:cNvGrpSpPr/>
              <p:nvPr/>
            </p:nvGrpSpPr>
            <p:grpSpPr>
              <a:xfrm>
                <a:off x="961679" y="1281213"/>
                <a:ext cx="175013" cy="27000"/>
                <a:chOff x="5662375" y="212375"/>
                <a:chExt cx="175013" cy="27000"/>
              </a:xfrm>
            </p:grpSpPr>
            <p:sp>
              <p:nvSpPr>
                <p:cNvPr id="6" name="Google Shape;2111;p37">
                  <a:extLst>
                    <a:ext uri="{FF2B5EF4-FFF2-40B4-BE49-F238E27FC236}">
                      <a16:creationId xmlns:a16="http://schemas.microsoft.com/office/drawing/2014/main" id="{8FE0FF06-950E-7936-198C-C6E9B239424A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8" name="Google Shape;2112;p37">
                  <a:extLst>
                    <a:ext uri="{FF2B5EF4-FFF2-40B4-BE49-F238E27FC236}">
                      <a16:creationId xmlns:a16="http://schemas.microsoft.com/office/drawing/2014/main" id="{E7BC1EB9-7FD2-0081-5CCA-B4F8F166B6F7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9" name="Google Shape;2113;p37">
                  <a:extLst>
                    <a:ext uri="{FF2B5EF4-FFF2-40B4-BE49-F238E27FC236}">
                      <a16:creationId xmlns:a16="http://schemas.microsoft.com/office/drawing/2014/main" id="{C8D41BA4-AAB5-43FD-180B-37611EEF4D57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1" name="Google Shape;2140;p37">
              <a:extLst>
                <a:ext uri="{FF2B5EF4-FFF2-40B4-BE49-F238E27FC236}">
                  <a16:creationId xmlns:a16="http://schemas.microsoft.com/office/drawing/2014/main" id="{C8A4F31C-214D-F3FE-809B-9C93E13178A1}"/>
                </a:ext>
              </a:extLst>
            </p:cNvPr>
            <p:cNvSpPr txBox="1">
              <a:spLocks/>
            </p:cNvSpPr>
            <p:nvPr/>
          </p:nvSpPr>
          <p:spPr>
            <a:xfrm>
              <a:off x="1770149" y="1792657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Barlow Semi Condensed Medium"/>
                <a:buAutoNum type="arabicPeriod"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0" indent="0">
                <a:lnSpc>
                  <a:spcPct val="115000"/>
                </a:lnSpc>
                <a:buFont typeface="Barlow Semi Condensed Medium"/>
                <a:buNone/>
              </a:pPr>
              <a:r>
                <a:rPr lang="en-US" sz="1400" b="1" dirty="0" err="1">
                  <a:latin typeface="+mj-ea"/>
                  <a:ea typeface="+mj-ea"/>
                </a:rPr>
                <a:t>RaspberryPi</a:t>
              </a:r>
              <a:r>
                <a:rPr lang="ko-KR" altLang="en-US" sz="1400" b="1" dirty="0">
                  <a:latin typeface="+mj-ea"/>
                  <a:ea typeface="+mj-ea"/>
                </a:rPr>
                <a:t>에 </a:t>
              </a:r>
              <a:r>
                <a:rPr lang="en-US" altLang="ko-KR" sz="1400" b="1" dirty="0">
                  <a:latin typeface="+mj-ea"/>
                  <a:ea typeface="+mj-ea"/>
                </a:rPr>
                <a:t>OS</a:t>
              </a:r>
              <a:r>
                <a:rPr lang="ko-KR" altLang="en-US" sz="1400" b="1" dirty="0">
                  <a:latin typeface="+mj-ea"/>
                  <a:ea typeface="+mj-ea"/>
                </a:rPr>
                <a:t>설치</a:t>
              </a:r>
              <a:endParaRPr lang="en-US" sz="1400" b="1" dirty="0">
                <a:latin typeface="+mj-ea"/>
                <a:ea typeface="+mj-ea"/>
              </a:endParaRPr>
            </a:p>
          </p:txBody>
        </p:sp>
        <p:sp>
          <p:nvSpPr>
            <p:cNvPr id="47" name="Google Shape;2147;p37">
              <a:extLst>
                <a:ext uri="{FF2B5EF4-FFF2-40B4-BE49-F238E27FC236}">
                  <a16:creationId xmlns:a16="http://schemas.microsoft.com/office/drawing/2014/main" id="{2314D227-310A-3096-4B65-CD225084E226}"/>
                </a:ext>
              </a:extLst>
            </p:cNvPr>
            <p:cNvSpPr txBox="1">
              <a:spLocks/>
            </p:cNvSpPr>
            <p:nvPr/>
          </p:nvSpPr>
          <p:spPr>
            <a:xfrm>
              <a:off x="919757" y="1916271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dirty="0"/>
                <a:t>01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FD20A5-8C6A-611D-986C-C0ADDC485C77}"/>
              </a:ext>
            </a:extLst>
          </p:cNvPr>
          <p:cNvGrpSpPr/>
          <p:nvPr/>
        </p:nvGrpSpPr>
        <p:grpSpPr>
          <a:xfrm>
            <a:off x="738799" y="3283356"/>
            <a:ext cx="3481591" cy="796897"/>
            <a:chOff x="4896348" y="1827054"/>
            <a:chExt cx="3481591" cy="796897"/>
          </a:xfrm>
        </p:grpSpPr>
        <p:grpSp>
          <p:nvGrpSpPr>
            <p:cNvPr id="15" name="Google Shape;2114;p37">
              <a:extLst>
                <a:ext uri="{FF2B5EF4-FFF2-40B4-BE49-F238E27FC236}">
                  <a16:creationId xmlns:a16="http://schemas.microsoft.com/office/drawing/2014/main" id="{CE38D856-4DB0-BE73-C530-6CBD0E3785AD}"/>
                </a:ext>
              </a:extLst>
            </p:cNvPr>
            <p:cNvGrpSpPr/>
            <p:nvPr/>
          </p:nvGrpSpPr>
          <p:grpSpPr>
            <a:xfrm>
              <a:off x="4896348" y="1890461"/>
              <a:ext cx="635100" cy="733490"/>
              <a:chOff x="731647" y="1650460"/>
              <a:chExt cx="635100" cy="733490"/>
            </a:xfrm>
          </p:grpSpPr>
          <p:grpSp>
            <p:nvGrpSpPr>
              <p:cNvPr id="17" name="Google Shape;2115;p37">
                <a:extLst>
                  <a:ext uri="{FF2B5EF4-FFF2-40B4-BE49-F238E27FC236}">
                    <a16:creationId xmlns:a16="http://schemas.microsoft.com/office/drawing/2014/main" id="{3CADA74A-CA19-9626-5AAA-E12C46406C69}"/>
                  </a:ext>
                </a:extLst>
              </p:cNvPr>
              <p:cNvGrpSpPr/>
              <p:nvPr/>
            </p:nvGrpSpPr>
            <p:grpSpPr>
              <a:xfrm>
                <a:off x="731647" y="1650460"/>
                <a:ext cx="635100" cy="635100"/>
                <a:chOff x="917231" y="1827973"/>
                <a:chExt cx="635100" cy="635100"/>
              </a:xfrm>
            </p:grpSpPr>
            <p:sp>
              <p:nvSpPr>
                <p:cNvPr id="22" name="Google Shape;2116;p37">
                  <a:extLst>
                    <a:ext uri="{FF2B5EF4-FFF2-40B4-BE49-F238E27FC236}">
                      <a16:creationId xmlns:a16="http://schemas.microsoft.com/office/drawing/2014/main" id="{AC72AA75-1187-B980-5A6C-A18B3D4EFBED}"/>
                    </a:ext>
                  </a:extLst>
                </p:cNvPr>
                <p:cNvSpPr/>
                <p:nvPr/>
              </p:nvSpPr>
              <p:spPr>
                <a:xfrm>
                  <a:off x="917231" y="1827973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117;p37">
                  <a:extLst>
                    <a:ext uri="{FF2B5EF4-FFF2-40B4-BE49-F238E27FC236}">
                      <a16:creationId xmlns:a16="http://schemas.microsoft.com/office/drawing/2014/main" id="{5E70041F-5598-2440-B5BE-2492299C09AC}"/>
                    </a:ext>
                  </a:extLst>
                </p:cNvPr>
                <p:cNvSpPr/>
                <p:nvPr/>
              </p:nvSpPr>
              <p:spPr>
                <a:xfrm>
                  <a:off x="1001931" y="1912710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2118;p37">
                <a:extLst>
                  <a:ext uri="{FF2B5EF4-FFF2-40B4-BE49-F238E27FC236}">
                    <a16:creationId xmlns:a16="http://schemas.microsoft.com/office/drawing/2014/main" id="{E5D9683F-6831-BBF9-E709-7263F092F817}"/>
                  </a:ext>
                </a:extLst>
              </p:cNvPr>
              <p:cNvGrpSpPr/>
              <p:nvPr/>
            </p:nvGrpSpPr>
            <p:grpSpPr>
              <a:xfrm>
                <a:off x="961679" y="2356951"/>
                <a:ext cx="175013" cy="27000"/>
                <a:chOff x="5662375" y="212375"/>
                <a:chExt cx="175013" cy="27000"/>
              </a:xfrm>
            </p:grpSpPr>
            <p:sp>
              <p:nvSpPr>
                <p:cNvPr id="19" name="Google Shape;2119;p37">
                  <a:extLst>
                    <a:ext uri="{FF2B5EF4-FFF2-40B4-BE49-F238E27FC236}">
                      <a16:creationId xmlns:a16="http://schemas.microsoft.com/office/drawing/2014/main" id="{417695A7-A585-4A0A-956B-4AB47406A087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0" name="Google Shape;2120;p37">
                  <a:extLst>
                    <a:ext uri="{FF2B5EF4-FFF2-40B4-BE49-F238E27FC236}">
                      <a16:creationId xmlns:a16="http://schemas.microsoft.com/office/drawing/2014/main" id="{23DFC267-1D43-B5D8-8E0C-F888DAEE074A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1" name="Google Shape;2121;p37">
                  <a:extLst>
                    <a:ext uri="{FF2B5EF4-FFF2-40B4-BE49-F238E27FC236}">
                      <a16:creationId xmlns:a16="http://schemas.microsoft.com/office/drawing/2014/main" id="{A5AB344C-AD0A-488A-3A42-B111069C5578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2" name="Google Shape;2141;p37">
              <a:extLst>
                <a:ext uri="{FF2B5EF4-FFF2-40B4-BE49-F238E27FC236}">
                  <a16:creationId xmlns:a16="http://schemas.microsoft.com/office/drawing/2014/main" id="{2E23F399-642F-ADC4-1778-28C19C1DE522}"/>
                </a:ext>
              </a:extLst>
            </p:cNvPr>
            <p:cNvSpPr txBox="1">
              <a:spLocks/>
            </p:cNvSpPr>
            <p:nvPr/>
          </p:nvSpPr>
          <p:spPr>
            <a:xfrm>
              <a:off x="5762839" y="1827054"/>
              <a:ext cx="2615100" cy="384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sz="1300" b="1" dirty="0" err="1"/>
                <a:t>Xrdp</a:t>
              </a:r>
              <a:r>
                <a:rPr lang="ko-KR" altLang="en-US" sz="1300" b="1" dirty="0"/>
                <a:t>를 이용한</a:t>
              </a:r>
              <a:r>
                <a:rPr lang="en-US" sz="1300" b="1" dirty="0"/>
                <a:t> </a:t>
              </a:r>
              <a:r>
                <a:rPr lang="ko-KR" altLang="en-US" sz="1300" b="1" dirty="0"/>
                <a:t>원격접속</a:t>
              </a:r>
              <a:endParaRPr lang="en-US" sz="1300" b="1" dirty="0"/>
            </a:p>
          </p:txBody>
        </p:sp>
        <p:sp>
          <p:nvSpPr>
            <p:cNvPr id="48" name="Google Shape;2148;p37">
              <a:extLst>
                <a:ext uri="{FF2B5EF4-FFF2-40B4-BE49-F238E27FC236}">
                  <a16:creationId xmlns:a16="http://schemas.microsoft.com/office/drawing/2014/main" id="{9529A8EB-5598-BF0B-D339-743E8C564D76}"/>
                </a:ext>
              </a:extLst>
            </p:cNvPr>
            <p:cNvSpPr txBox="1">
              <a:spLocks/>
            </p:cNvSpPr>
            <p:nvPr/>
          </p:nvSpPr>
          <p:spPr>
            <a:xfrm>
              <a:off x="4978517" y="2041369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02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FEDB41-C55B-7AA4-3DD3-E8FE5F46431F}"/>
              </a:ext>
            </a:extLst>
          </p:cNvPr>
          <p:cNvGrpSpPr/>
          <p:nvPr/>
        </p:nvGrpSpPr>
        <p:grpSpPr>
          <a:xfrm>
            <a:off x="5094721" y="1553630"/>
            <a:ext cx="2912561" cy="734984"/>
            <a:chOff x="784849" y="3499679"/>
            <a:chExt cx="2912561" cy="734984"/>
          </a:xfrm>
        </p:grpSpPr>
        <p:grpSp>
          <p:nvGrpSpPr>
            <p:cNvPr id="24" name="Google Shape;2122;p37">
              <a:extLst>
                <a:ext uri="{FF2B5EF4-FFF2-40B4-BE49-F238E27FC236}">
                  <a16:creationId xmlns:a16="http://schemas.microsoft.com/office/drawing/2014/main" id="{77944199-5214-1522-2A39-5589DF8D137F}"/>
                </a:ext>
              </a:extLst>
            </p:cNvPr>
            <p:cNvGrpSpPr/>
            <p:nvPr/>
          </p:nvGrpSpPr>
          <p:grpSpPr>
            <a:xfrm>
              <a:off x="784849" y="3499679"/>
              <a:ext cx="635100" cy="734984"/>
              <a:chOff x="731647" y="2728277"/>
              <a:chExt cx="635100" cy="734984"/>
            </a:xfrm>
          </p:grpSpPr>
          <p:grpSp>
            <p:nvGrpSpPr>
              <p:cNvPr id="25" name="Google Shape;2123;p37">
                <a:extLst>
                  <a:ext uri="{FF2B5EF4-FFF2-40B4-BE49-F238E27FC236}">
                    <a16:creationId xmlns:a16="http://schemas.microsoft.com/office/drawing/2014/main" id="{0C818BEC-8E46-9CFF-4D3E-3101263CB62F}"/>
                  </a:ext>
                </a:extLst>
              </p:cNvPr>
              <p:cNvGrpSpPr/>
              <p:nvPr/>
            </p:nvGrpSpPr>
            <p:grpSpPr>
              <a:xfrm>
                <a:off x="731647" y="2728277"/>
                <a:ext cx="635100" cy="635100"/>
                <a:chOff x="917231" y="2905502"/>
                <a:chExt cx="635100" cy="635100"/>
              </a:xfrm>
            </p:grpSpPr>
            <p:sp>
              <p:nvSpPr>
                <p:cNvPr id="30" name="Google Shape;2124;p37">
                  <a:extLst>
                    <a:ext uri="{FF2B5EF4-FFF2-40B4-BE49-F238E27FC236}">
                      <a16:creationId xmlns:a16="http://schemas.microsoft.com/office/drawing/2014/main" id="{9E717FDB-9EB8-97B2-9E8A-ED89AB75EFCC}"/>
                    </a:ext>
                  </a:extLst>
                </p:cNvPr>
                <p:cNvSpPr/>
                <p:nvPr/>
              </p:nvSpPr>
              <p:spPr>
                <a:xfrm>
                  <a:off x="917231" y="2905502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125;p37">
                  <a:extLst>
                    <a:ext uri="{FF2B5EF4-FFF2-40B4-BE49-F238E27FC236}">
                      <a16:creationId xmlns:a16="http://schemas.microsoft.com/office/drawing/2014/main" id="{2BAE187B-E373-4F22-EBE5-75FBC66B3998}"/>
                    </a:ext>
                  </a:extLst>
                </p:cNvPr>
                <p:cNvSpPr/>
                <p:nvPr/>
              </p:nvSpPr>
              <p:spPr>
                <a:xfrm>
                  <a:off x="1001931" y="2990252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2126;p37">
                <a:extLst>
                  <a:ext uri="{FF2B5EF4-FFF2-40B4-BE49-F238E27FC236}">
                    <a16:creationId xmlns:a16="http://schemas.microsoft.com/office/drawing/2014/main" id="{E5C317A5-1D78-92F2-3F34-0401F7F542C8}"/>
                  </a:ext>
                </a:extLst>
              </p:cNvPr>
              <p:cNvGrpSpPr/>
              <p:nvPr/>
            </p:nvGrpSpPr>
            <p:grpSpPr>
              <a:xfrm>
                <a:off x="961679" y="3436260"/>
                <a:ext cx="175013" cy="27000"/>
                <a:chOff x="5662375" y="212375"/>
                <a:chExt cx="175013" cy="27000"/>
              </a:xfrm>
            </p:grpSpPr>
            <p:sp>
              <p:nvSpPr>
                <p:cNvPr id="27" name="Google Shape;2127;p37">
                  <a:extLst>
                    <a:ext uri="{FF2B5EF4-FFF2-40B4-BE49-F238E27FC236}">
                      <a16:creationId xmlns:a16="http://schemas.microsoft.com/office/drawing/2014/main" id="{8389320E-A0A3-2465-4991-AB3F72C8C196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8" name="Google Shape;2128;p37">
                  <a:extLst>
                    <a:ext uri="{FF2B5EF4-FFF2-40B4-BE49-F238E27FC236}">
                      <a16:creationId xmlns:a16="http://schemas.microsoft.com/office/drawing/2014/main" id="{46CDF348-7CA7-A4C2-6868-83FAFD1659F0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9" name="Google Shape;2129;p37">
                  <a:extLst>
                    <a:ext uri="{FF2B5EF4-FFF2-40B4-BE49-F238E27FC236}">
                      <a16:creationId xmlns:a16="http://schemas.microsoft.com/office/drawing/2014/main" id="{81DDC659-54CA-7EBE-1FCA-16B922255380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5" name="Google Shape;2144;p37">
              <a:extLst>
                <a:ext uri="{FF2B5EF4-FFF2-40B4-BE49-F238E27FC236}">
                  <a16:creationId xmlns:a16="http://schemas.microsoft.com/office/drawing/2014/main" id="{5C94964D-BA38-571C-1073-05FFC932A57D}"/>
                </a:ext>
              </a:extLst>
            </p:cNvPr>
            <p:cNvSpPr txBox="1">
              <a:spLocks/>
            </p:cNvSpPr>
            <p:nvPr/>
          </p:nvSpPr>
          <p:spPr>
            <a:xfrm>
              <a:off x="1615752" y="3518099"/>
              <a:ext cx="2081658" cy="52609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dk1"/>
                </a:buClr>
                <a:buSzPts val="1100"/>
              </a:pPr>
              <a:r>
                <a:rPr lang="en-US" b="1" dirty="0">
                  <a:latin typeface="+mn-ea"/>
                  <a:ea typeface="+mn-ea"/>
                </a:rPr>
                <a:t>C</a:t>
              </a:r>
              <a:r>
                <a:rPr lang="ko-KR" altLang="en-US" b="1" dirty="0">
                  <a:latin typeface="+mn-ea"/>
                  <a:ea typeface="+mn-ea"/>
                </a:rPr>
                <a:t>언어 라이브러리 설치</a:t>
              </a:r>
              <a:r>
                <a:rPr lang="en-US" altLang="ko-KR" b="1" dirty="0">
                  <a:latin typeface="+mn-ea"/>
                  <a:ea typeface="+mn-ea"/>
                </a:rPr>
                <a:t>(</a:t>
              </a:r>
              <a:r>
                <a:rPr lang="en-US" altLang="ko-KR" b="1" dirty="0" err="1">
                  <a:latin typeface="+mn-ea"/>
                  <a:ea typeface="+mn-ea"/>
                </a:rPr>
                <a:t>WiringPi</a:t>
              </a:r>
              <a:r>
                <a:rPr lang="en-US" altLang="ko-KR" b="1" dirty="0">
                  <a:latin typeface="+mn-ea"/>
                  <a:ea typeface="+mn-ea"/>
                </a:rPr>
                <a:t>)</a:t>
              </a:r>
              <a:endParaRPr lang="en-US" b="1" dirty="0">
                <a:latin typeface="+mn-ea"/>
                <a:ea typeface="+mn-ea"/>
              </a:endParaRPr>
            </a:p>
          </p:txBody>
        </p:sp>
        <p:sp>
          <p:nvSpPr>
            <p:cNvPr id="49" name="Google Shape;2149;p37">
              <a:extLst>
                <a:ext uri="{FF2B5EF4-FFF2-40B4-BE49-F238E27FC236}">
                  <a16:creationId xmlns:a16="http://schemas.microsoft.com/office/drawing/2014/main" id="{9A0B4EB2-3DD0-AA89-13BA-8439FE5C9F54}"/>
                </a:ext>
              </a:extLst>
            </p:cNvPr>
            <p:cNvSpPr txBox="1">
              <a:spLocks/>
            </p:cNvSpPr>
            <p:nvPr/>
          </p:nvSpPr>
          <p:spPr>
            <a:xfrm>
              <a:off x="867018" y="3651762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03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3D04233-549D-A713-C49B-F00306B84534}"/>
              </a:ext>
            </a:extLst>
          </p:cNvPr>
          <p:cNvGrpSpPr/>
          <p:nvPr/>
        </p:nvGrpSpPr>
        <p:grpSpPr>
          <a:xfrm>
            <a:off x="5094721" y="3039171"/>
            <a:ext cx="4264206" cy="1496319"/>
            <a:chOff x="4895232" y="3285526"/>
            <a:chExt cx="4264206" cy="1496319"/>
          </a:xfrm>
        </p:grpSpPr>
        <p:grpSp>
          <p:nvGrpSpPr>
            <p:cNvPr id="32" name="Google Shape;2130;p37">
              <a:extLst>
                <a:ext uri="{FF2B5EF4-FFF2-40B4-BE49-F238E27FC236}">
                  <a16:creationId xmlns:a16="http://schemas.microsoft.com/office/drawing/2014/main" id="{39037E1C-DD13-9CDB-10C3-7CE67E0AB730}"/>
                </a:ext>
              </a:extLst>
            </p:cNvPr>
            <p:cNvGrpSpPr/>
            <p:nvPr/>
          </p:nvGrpSpPr>
          <p:grpSpPr>
            <a:xfrm>
              <a:off x="4895232" y="3533609"/>
              <a:ext cx="635100" cy="734704"/>
              <a:chOff x="731647" y="3806675"/>
              <a:chExt cx="635100" cy="734704"/>
            </a:xfrm>
          </p:grpSpPr>
          <p:grpSp>
            <p:nvGrpSpPr>
              <p:cNvPr id="33" name="Google Shape;2131;p37">
                <a:extLst>
                  <a:ext uri="{FF2B5EF4-FFF2-40B4-BE49-F238E27FC236}">
                    <a16:creationId xmlns:a16="http://schemas.microsoft.com/office/drawing/2014/main" id="{3452EF7E-A8E9-B10E-CD11-AF962B12482F}"/>
                  </a:ext>
                </a:extLst>
              </p:cNvPr>
              <p:cNvGrpSpPr/>
              <p:nvPr/>
            </p:nvGrpSpPr>
            <p:grpSpPr>
              <a:xfrm>
                <a:off x="731647" y="3806675"/>
                <a:ext cx="635100" cy="635100"/>
                <a:chOff x="917231" y="3983097"/>
                <a:chExt cx="635100" cy="635100"/>
              </a:xfrm>
            </p:grpSpPr>
            <p:sp>
              <p:nvSpPr>
                <p:cNvPr id="38" name="Google Shape;2132;p37">
                  <a:extLst>
                    <a:ext uri="{FF2B5EF4-FFF2-40B4-BE49-F238E27FC236}">
                      <a16:creationId xmlns:a16="http://schemas.microsoft.com/office/drawing/2014/main" id="{0A283DAF-B732-2A6F-7C1A-53B9A8325DD6}"/>
                    </a:ext>
                  </a:extLst>
                </p:cNvPr>
                <p:cNvSpPr/>
                <p:nvPr/>
              </p:nvSpPr>
              <p:spPr>
                <a:xfrm>
                  <a:off x="917231" y="3983097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133;p37">
                  <a:extLst>
                    <a:ext uri="{FF2B5EF4-FFF2-40B4-BE49-F238E27FC236}">
                      <a16:creationId xmlns:a16="http://schemas.microsoft.com/office/drawing/2014/main" id="{723B4850-0B93-FAE3-B819-C30FFF9A7DF0}"/>
                    </a:ext>
                  </a:extLst>
                </p:cNvPr>
                <p:cNvSpPr/>
                <p:nvPr/>
              </p:nvSpPr>
              <p:spPr>
                <a:xfrm>
                  <a:off x="1001931" y="4067797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2134;p37">
                <a:extLst>
                  <a:ext uri="{FF2B5EF4-FFF2-40B4-BE49-F238E27FC236}">
                    <a16:creationId xmlns:a16="http://schemas.microsoft.com/office/drawing/2014/main" id="{19A71DF7-4977-B259-40A7-D2B69988DEAE}"/>
                  </a:ext>
                </a:extLst>
              </p:cNvPr>
              <p:cNvGrpSpPr/>
              <p:nvPr/>
            </p:nvGrpSpPr>
            <p:grpSpPr>
              <a:xfrm>
                <a:off x="961679" y="4514379"/>
                <a:ext cx="175013" cy="27000"/>
                <a:chOff x="5662375" y="212375"/>
                <a:chExt cx="175013" cy="27000"/>
              </a:xfrm>
            </p:grpSpPr>
            <p:sp>
              <p:nvSpPr>
                <p:cNvPr id="35" name="Google Shape;2135;p37">
                  <a:extLst>
                    <a:ext uri="{FF2B5EF4-FFF2-40B4-BE49-F238E27FC236}">
                      <a16:creationId xmlns:a16="http://schemas.microsoft.com/office/drawing/2014/main" id="{49FE0BF7-AA8C-3839-60B7-77FFD26ADDCF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36" name="Google Shape;2136;p37">
                  <a:extLst>
                    <a:ext uri="{FF2B5EF4-FFF2-40B4-BE49-F238E27FC236}">
                      <a16:creationId xmlns:a16="http://schemas.microsoft.com/office/drawing/2014/main" id="{BC5C2385-E770-B8F9-EC8E-131EF9F2F2ED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37" name="Google Shape;2137;p37">
                  <a:extLst>
                    <a:ext uri="{FF2B5EF4-FFF2-40B4-BE49-F238E27FC236}">
                      <a16:creationId xmlns:a16="http://schemas.microsoft.com/office/drawing/2014/main" id="{12FB991B-22FB-5232-D6DF-2E7D57FBCDDD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6" name="Google Shape;2145;p37">
              <a:extLst>
                <a:ext uri="{FF2B5EF4-FFF2-40B4-BE49-F238E27FC236}">
                  <a16:creationId xmlns:a16="http://schemas.microsoft.com/office/drawing/2014/main" id="{5DA0AFA6-3E1B-744A-4D1A-9D3E44125555}"/>
                </a:ext>
              </a:extLst>
            </p:cNvPr>
            <p:cNvSpPr txBox="1">
              <a:spLocks/>
            </p:cNvSpPr>
            <p:nvPr/>
          </p:nvSpPr>
          <p:spPr>
            <a:xfrm>
              <a:off x="5837304" y="3285526"/>
              <a:ext cx="3322134" cy="149631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b="1" dirty="0">
                  <a:latin typeface="+mj-ea"/>
                  <a:ea typeface="+mj-ea"/>
                </a:rPr>
                <a:t>3</a:t>
              </a:r>
              <a:r>
                <a:rPr lang="ko-KR" altLang="en-US" b="1" dirty="0">
                  <a:latin typeface="+mj-ea"/>
                  <a:ea typeface="+mj-ea"/>
                </a:rPr>
                <a:t>가지 실습 진행</a:t>
              </a:r>
              <a:endParaRPr lang="en-US" altLang="ko-KR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1. </a:t>
              </a:r>
              <a:r>
                <a:rPr lang="ko-KR" altLang="en-US" sz="1300" b="1" dirty="0">
                  <a:latin typeface="+mj-ea"/>
                  <a:ea typeface="+mj-ea"/>
                </a:rPr>
                <a:t>스위치를 이용한 </a:t>
              </a:r>
              <a:r>
                <a:rPr lang="en-US" altLang="ko-KR" sz="1300" b="1" dirty="0">
                  <a:latin typeface="+mj-ea"/>
                  <a:ea typeface="+mj-ea"/>
                </a:rPr>
                <a:t>LED</a:t>
              </a:r>
              <a:r>
                <a:rPr lang="ko-KR" altLang="en-US" sz="1300" b="1" dirty="0">
                  <a:latin typeface="+mj-ea"/>
                  <a:ea typeface="+mj-ea"/>
                </a:rPr>
                <a:t>제어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2. </a:t>
              </a:r>
              <a:r>
                <a:rPr lang="ko-KR" altLang="en-US" sz="1300" b="1" dirty="0">
                  <a:latin typeface="+mj-ea"/>
                  <a:ea typeface="+mj-ea"/>
                </a:rPr>
                <a:t>인터럽트함수를 이용한 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altLang="ko-KR" sz="1300" b="1" dirty="0">
                  <a:latin typeface="+mj-ea"/>
                  <a:ea typeface="+mj-ea"/>
                </a:rPr>
                <a:t>   </a:t>
              </a:r>
              <a:r>
                <a:rPr lang="ko-KR" altLang="en-US" sz="1300" b="1" dirty="0">
                  <a:latin typeface="+mj-ea"/>
                  <a:ea typeface="+mj-ea"/>
                </a:rPr>
                <a:t>인터럽트 구현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3. </a:t>
              </a:r>
              <a:r>
                <a:rPr lang="ko-KR" altLang="en-US" sz="1300" b="1" dirty="0">
                  <a:latin typeface="+mj-ea"/>
                  <a:ea typeface="+mj-ea"/>
                </a:rPr>
                <a:t>초음파센서를 이용해 거리 측정</a:t>
              </a:r>
              <a:endParaRPr lang="en-US" sz="1300" b="1" dirty="0">
                <a:latin typeface="+mj-ea"/>
                <a:ea typeface="+mj-ea"/>
              </a:endParaRPr>
            </a:p>
          </p:txBody>
        </p:sp>
        <p:sp>
          <p:nvSpPr>
            <p:cNvPr id="50" name="Google Shape;2150;p37">
              <a:extLst>
                <a:ext uri="{FF2B5EF4-FFF2-40B4-BE49-F238E27FC236}">
                  <a16:creationId xmlns:a16="http://schemas.microsoft.com/office/drawing/2014/main" id="{2162BCCA-5E5C-C523-A84B-AD19677ED006}"/>
                </a:ext>
              </a:extLst>
            </p:cNvPr>
            <p:cNvSpPr txBox="1">
              <a:spLocks/>
            </p:cNvSpPr>
            <p:nvPr/>
          </p:nvSpPr>
          <p:spPr>
            <a:xfrm>
              <a:off x="4977401" y="3686286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04</a:t>
              </a:r>
              <a:endParaRPr lang="en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5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Raspberry Pi</a:t>
            </a:r>
            <a:r>
              <a:rPr lang="ko-KR" altLang="en-US" sz="3200" b="1" dirty="0"/>
              <a:t>에 </a:t>
            </a:r>
            <a:r>
              <a:rPr lang="en-US" altLang="ko-KR" sz="3200" b="1" dirty="0"/>
              <a:t>OS </a:t>
            </a:r>
            <a:r>
              <a:rPr lang="ko-KR" altLang="en-US" sz="3200" b="1" dirty="0"/>
              <a:t>설치하기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/>
              <a:t>라즈베리파이</a:t>
            </a:r>
            <a:r>
              <a:rPr lang="ko-KR" altLang="en-US" b="1" dirty="0"/>
              <a:t> 원격제어를 위한 </a:t>
            </a:r>
            <a:r>
              <a:rPr lang="en-US" altLang="ko-KR" b="1" dirty="0"/>
              <a:t>VNC </a:t>
            </a:r>
            <a:r>
              <a:rPr lang="ko-KR" altLang="en-US" b="1" dirty="0"/>
              <a:t>프로그램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59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Operating System(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명칭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B00061-BEC4-4D16-82F8-A7B8B21A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22907"/>
            <a:ext cx="2525065" cy="160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_x147055016" descr="EMB00010be06d96">
            <a:extLst>
              <a:ext uri="{FF2B5EF4-FFF2-40B4-BE49-F238E27FC236}">
                <a16:creationId xmlns:a16="http://schemas.microsoft.com/office/drawing/2014/main" id="{6A6D50C1-3440-42B8-AE14-228E4B4E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72" y="1425184"/>
            <a:ext cx="4166401" cy="139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47054296" descr="EMB00010be06d99">
            <a:extLst>
              <a:ext uri="{FF2B5EF4-FFF2-40B4-BE49-F238E27FC236}">
                <a16:creationId xmlns:a16="http://schemas.microsoft.com/office/drawing/2014/main" id="{AB8433A7-84A1-4F25-ADEC-E5CC6C0B7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712" y="1427049"/>
            <a:ext cx="1395312" cy="139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F617F-7175-49D6-A4E4-41892ED5FCAE}"/>
              </a:ext>
            </a:extLst>
          </p:cNvPr>
          <p:cNvSpPr txBox="1"/>
          <p:nvPr/>
        </p:nvSpPr>
        <p:spPr>
          <a:xfrm>
            <a:off x="5503072" y="292277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현재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OS </a:t>
            </a:r>
            <a:r>
              <a:rPr lang="ko-KR" altLang="en-US" b="1" dirty="0"/>
              <a:t>명칭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F8021-9E02-459A-A820-FE37F3CF5446}"/>
              </a:ext>
            </a:extLst>
          </p:cNvPr>
          <p:cNvSpPr txBox="1"/>
          <p:nvPr/>
        </p:nvSpPr>
        <p:spPr>
          <a:xfrm>
            <a:off x="467544" y="290297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 구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OS </a:t>
            </a:r>
            <a:r>
              <a:rPr lang="ko-KR" altLang="en-US" b="1" dirty="0"/>
              <a:t>명칭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1864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E3BD1-4812-4073-B630-7980C9F67701}"/>
              </a:ext>
            </a:extLst>
          </p:cNvPr>
          <p:cNvSpPr txBox="1"/>
          <p:nvPr/>
        </p:nvSpPr>
        <p:spPr>
          <a:xfrm>
            <a:off x="766520" y="4496221"/>
            <a:ext cx="5998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https://www.raspberrypi.com/software/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E0E9BB-F194-4C22-810D-BEADAEDF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51826"/>
            <a:ext cx="7642138" cy="3920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3E8F0D8-5A59-441E-93E3-8A14B4933028}"/>
              </a:ext>
            </a:extLst>
          </p:cNvPr>
          <p:cNvSpPr/>
          <p:nvPr/>
        </p:nvSpPr>
        <p:spPr>
          <a:xfrm>
            <a:off x="1187625" y="3363838"/>
            <a:ext cx="1728192" cy="36004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83BE2-8D74-488A-BE2A-C91C89AEBF73}"/>
              </a:ext>
            </a:extLst>
          </p:cNvPr>
          <p:cNvSpPr txBox="1"/>
          <p:nvPr/>
        </p:nvSpPr>
        <p:spPr>
          <a:xfrm>
            <a:off x="2923953" y="3389039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 후 설치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16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A5725A0-5AAF-4B6B-BF7A-44E03918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43558"/>
            <a:ext cx="47815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B42FF35-BD1D-4F12-B523-2E58DC76958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8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7E48045A-C598-495B-B8F5-FC2C0D84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71550"/>
            <a:ext cx="47815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3F9DF19-99C0-47C7-81AE-65ABDCBDBB1D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1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377279" y="3272085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43FAF-31C9-4D38-954E-DF8FD4C80A47}"/>
              </a:ext>
            </a:extLst>
          </p:cNvPr>
          <p:cNvSpPr txBox="1"/>
          <p:nvPr/>
        </p:nvSpPr>
        <p:spPr>
          <a:xfrm>
            <a:off x="3077070" y="1232922"/>
            <a:ext cx="5998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라즈베리 파이 재단이 학교와 개발도상국에서 기초 컴퓨터 과학의 교육을 증진시키기 위해 개발한 초소형</a:t>
            </a:r>
            <a:r>
              <a:rPr lang="en-US" altLang="ko-KR" dirty="0"/>
              <a:t>/</a:t>
            </a:r>
            <a:r>
              <a:rPr lang="ko-KR" altLang="en-US" dirty="0"/>
              <a:t>초저가의 컴퓨터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개발 보드의 저가화와 대중화의 시대를 연 주역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사물인터넷에 활용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임베디드 리눅스 기반 개발보드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사물인터넷에 활용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OpenCV </a:t>
            </a:r>
            <a:r>
              <a:rPr lang="ko-KR" altLang="en-US" dirty="0"/>
              <a:t>와 같은 프로그램 구동 가능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3C4EF5-E479-4776-B369-8F3A9EA62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7000"/>
          </a:blip>
          <a:srcRect t="15304"/>
          <a:stretch/>
        </p:blipFill>
        <p:spPr>
          <a:xfrm>
            <a:off x="8447151" y="4141147"/>
            <a:ext cx="696849" cy="713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3B3A35-0ACD-4780-A671-8B8F1006B6E2}"/>
              </a:ext>
            </a:extLst>
          </p:cNvPr>
          <p:cNvSpPr txBox="1"/>
          <p:nvPr/>
        </p:nvSpPr>
        <p:spPr>
          <a:xfrm>
            <a:off x="3085330" y="843558"/>
            <a:ext cx="175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Raspberry PI</a:t>
            </a:r>
            <a:endParaRPr lang="ko-KR" alt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4" descr="Amazon.com: Raspberry Pi 4 Model B 8GB : Everything Else">
            <a:extLst>
              <a:ext uri="{FF2B5EF4-FFF2-40B4-BE49-F238E27FC236}">
                <a16:creationId xmlns:a16="http://schemas.microsoft.com/office/drawing/2014/main" id="{C3B491AD-0E29-AA9C-2871-28C1E265C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5" y="1419622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9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CFA5DE-E0AA-4A6A-96E3-1BBC6CAFB60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6" name="Picture 2" descr="노트북, 메모리 카드 삽입 방법을 알고 싶어요. [삼성전자서비스]">
            <a:extLst>
              <a:ext uri="{FF2B5EF4-FFF2-40B4-BE49-F238E27FC236}">
                <a16:creationId xmlns:a16="http://schemas.microsoft.com/office/drawing/2014/main" id="{72C6D3B2-6B58-0D03-033D-9C637253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90" y="1134108"/>
            <a:ext cx="2437513" cy="21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안드로이드에서 컴퓨터로 파일 옮기기 - 이렇게 하실 수 있습니다! - 서지스윈 @IT. 블로그 매거진.">
            <a:extLst>
              <a:ext uri="{FF2B5EF4-FFF2-40B4-BE49-F238E27FC236}">
                <a16:creationId xmlns:a16="http://schemas.microsoft.com/office/drawing/2014/main" id="{3E32F394-033E-FFDD-DBD2-5A046C191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134108"/>
            <a:ext cx="2808312" cy="21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98581-6A0D-067F-C455-970217C58F62}"/>
              </a:ext>
            </a:extLst>
          </p:cNvPr>
          <p:cNvSpPr txBox="1"/>
          <p:nvPr/>
        </p:nvSpPr>
        <p:spPr>
          <a:xfrm>
            <a:off x="1317015" y="3914641"/>
            <a:ext cx="2574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sd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카드를 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pc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에 연결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0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CA534-1889-40F4-AB08-AD8D18445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" t="12500"/>
          <a:stretch/>
        </p:blipFill>
        <p:spPr>
          <a:xfrm>
            <a:off x="1133890" y="915566"/>
            <a:ext cx="6876219" cy="374441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8DB660CD-948B-4B08-955D-465C7CBF6B61}"/>
              </a:ext>
            </a:extLst>
          </p:cNvPr>
          <p:cNvSpPr/>
          <p:nvPr/>
        </p:nvSpPr>
        <p:spPr>
          <a:xfrm>
            <a:off x="6732240" y="3651870"/>
            <a:ext cx="783183" cy="86409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D6DA9-9C6C-4D06-95AD-8CAA19B965FF}"/>
              </a:ext>
            </a:extLst>
          </p:cNvPr>
          <p:cNvSpPr txBox="1"/>
          <p:nvPr/>
        </p:nvSpPr>
        <p:spPr>
          <a:xfrm>
            <a:off x="5436096" y="391464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더블클릭 </a:t>
            </a:r>
            <a:r>
              <a:rPr lang="en-US" altLang="ko-KR" sz="16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CFA5DE-E0AA-4A6A-96E3-1BBC6CAFB60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1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F3B4F1-E93F-B0A6-8F3F-1B8B288C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54" y="1195970"/>
            <a:ext cx="3913078" cy="28818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EB358-05CC-FCDA-B742-F0B3BED16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67" y="1195969"/>
            <a:ext cx="4167418" cy="286895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DA2D340-034D-4CDB-B73C-92D5D0AB7362}"/>
              </a:ext>
            </a:extLst>
          </p:cNvPr>
          <p:cNvSpPr/>
          <p:nvPr/>
        </p:nvSpPr>
        <p:spPr>
          <a:xfrm>
            <a:off x="539552" y="2972129"/>
            <a:ext cx="1152128" cy="175686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CC52FE-9414-4F6E-9BAB-070F3AB99E9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FAD633F-D7DB-47B6-9B1D-78FD6D1C6C8B}"/>
              </a:ext>
            </a:extLst>
          </p:cNvPr>
          <p:cNvSpPr/>
          <p:nvPr/>
        </p:nvSpPr>
        <p:spPr>
          <a:xfrm>
            <a:off x="4805970" y="2167707"/>
            <a:ext cx="3366430" cy="307777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63EFF9-2A3B-0799-C8C4-C6AE46747701}"/>
              </a:ext>
            </a:extLst>
          </p:cNvPr>
          <p:cNvGrpSpPr/>
          <p:nvPr/>
        </p:nvGrpSpPr>
        <p:grpSpPr>
          <a:xfrm>
            <a:off x="287009" y="2664352"/>
            <a:ext cx="1851480" cy="307777"/>
            <a:chOff x="1907704" y="2675796"/>
            <a:chExt cx="1851480" cy="3077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DADEFE-0ED1-221E-735F-B11CB445DC7E}"/>
                </a:ext>
              </a:extLst>
            </p:cNvPr>
            <p:cNvSpPr txBox="1"/>
            <p:nvPr/>
          </p:nvSpPr>
          <p:spPr>
            <a:xfrm>
              <a:off x="1907704" y="2675796"/>
              <a:ext cx="1851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클릭 </a:t>
              </a:r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9CFBBF83-30B1-BD56-4588-760EAF3DC079}"/>
                </a:ext>
              </a:extLst>
            </p:cNvPr>
            <p:cNvSpPr/>
            <p:nvPr/>
          </p:nvSpPr>
          <p:spPr>
            <a:xfrm>
              <a:off x="2411759" y="2757676"/>
              <a:ext cx="72008" cy="14401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0361E7-53FA-876E-AFF4-F40DA68F2D0C}"/>
              </a:ext>
            </a:extLst>
          </p:cNvPr>
          <p:cNvSpPr txBox="1"/>
          <p:nvPr/>
        </p:nvSpPr>
        <p:spPr>
          <a:xfrm>
            <a:off x="7292520" y="1859930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832939FF-458F-8B13-AE19-7EC482F6DB70}"/>
              </a:ext>
            </a:extLst>
          </p:cNvPr>
          <p:cNvSpPr/>
          <p:nvPr/>
        </p:nvSpPr>
        <p:spPr>
          <a:xfrm>
            <a:off x="7796575" y="1941810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647692-B8DD-65B0-715A-32DC6A22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1540"/>
            <a:ext cx="3976615" cy="28686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5F4BF4-CA90-3CD2-DEC4-6EB9B69E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96243"/>
            <a:ext cx="3955853" cy="2868679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3A3A7-7741-498E-954C-146B0B8CBAD1}"/>
              </a:ext>
            </a:extLst>
          </p:cNvPr>
          <p:cNvSpPr txBox="1"/>
          <p:nvPr/>
        </p:nvSpPr>
        <p:spPr>
          <a:xfrm>
            <a:off x="3419872" y="2194992"/>
            <a:ext cx="810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B050"/>
                </a:solidFill>
                <a:sym typeface="Wingdings" panose="05000000000000000000" pitchFamily="2" charset="2"/>
              </a:rPr>
              <a:t>아래로  스크롤 </a:t>
            </a:r>
            <a:endParaRPr lang="en-US" altLang="ko-KR" sz="1100" dirty="0">
              <a:solidFill>
                <a:srgbClr val="00B05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CC52FE-9414-4F6E-9BAB-070F3AB99E9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FAD633F-D7DB-47B6-9B1D-78FD6D1C6C8B}"/>
              </a:ext>
            </a:extLst>
          </p:cNvPr>
          <p:cNvSpPr/>
          <p:nvPr/>
        </p:nvSpPr>
        <p:spPr>
          <a:xfrm>
            <a:off x="4848630" y="2906083"/>
            <a:ext cx="3395778" cy="457755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950C3-242D-48CF-8842-1628DF759650}"/>
              </a:ext>
            </a:extLst>
          </p:cNvPr>
          <p:cNvSpPr txBox="1"/>
          <p:nvPr/>
        </p:nvSpPr>
        <p:spPr>
          <a:xfrm>
            <a:off x="8244408" y="2993926"/>
            <a:ext cx="108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sym typeface="Wingdings" panose="05000000000000000000" pitchFamily="2" charset="2"/>
              </a:rPr>
              <a:t></a:t>
            </a:r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AE4FAE5-EB77-56A5-370A-760A48FBBFFB}"/>
              </a:ext>
            </a:extLst>
          </p:cNvPr>
          <p:cNvSpPr/>
          <p:nvPr/>
        </p:nvSpPr>
        <p:spPr>
          <a:xfrm>
            <a:off x="3995936" y="2067694"/>
            <a:ext cx="45719" cy="64807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479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8B5BA0-8448-284B-087D-FC430DEC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8" y="1059582"/>
            <a:ext cx="4123988" cy="301569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535D671E-EE48-4B3C-846B-D2AF8E190DAB}"/>
              </a:ext>
            </a:extLst>
          </p:cNvPr>
          <p:cNvSpPr/>
          <p:nvPr/>
        </p:nvSpPr>
        <p:spPr>
          <a:xfrm>
            <a:off x="2195736" y="2973461"/>
            <a:ext cx="864096" cy="17435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819852-74CF-4918-8ECB-6FBA4DF6E58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E3AC897-D06B-4B6D-8DB6-018358E44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" r="1149" b="2101"/>
          <a:stretch/>
        </p:blipFill>
        <p:spPr>
          <a:xfrm>
            <a:off x="4427985" y="1059582"/>
            <a:ext cx="4580271" cy="3015696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EF63F68A-A0DA-4A72-809A-4E9CC7339BC4}"/>
              </a:ext>
            </a:extLst>
          </p:cNvPr>
          <p:cNvSpPr/>
          <p:nvPr/>
        </p:nvSpPr>
        <p:spPr>
          <a:xfrm>
            <a:off x="4788024" y="1669992"/>
            <a:ext cx="3816424" cy="397701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53295-2978-4E1C-85B2-27ACFE1B3872}"/>
              </a:ext>
            </a:extLst>
          </p:cNvPr>
          <p:cNvSpPr txBox="1"/>
          <p:nvPr/>
        </p:nvSpPr>
        <p:spPr>
          <a:xfrm>
            <a:off x="4427985" y="1362215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7B2277F-C2C1-DB90-ACA4-9F742314FC80}"/>
              </a:ext>
            </a:extLst>
          </p:cNvPr>
          <p:cNvSpPr/>
          <p:nvPr/>
        </p:nvSpPr>
        <p:spPr>
          <a:xfrm>
            <a:off x="4932040" y="1444095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27EF-0FEE-9D0E-7A48-D574A292B6F2}"/>
              </a:ext>
            </a:extLst>
          </p:cNvPr>
          <p:cNvSpPr txBox="1"/>
          <p:nvPr/>
        </p:nvSpPr>
        <p:spPr>
          <a:xfrm>
            <a:off x="1907704" y="2675796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38DB10C-196F-8311-4527-5EDD5F6658FF}"/>
              </a:ext>
            </a:extLst>
          </p:cNvPr>
          <p:cNvSpPr/>
          <p:nvPr/>
        </p:nvSpPr>
        <p:spPr>
          <a:xfrm>
            <a:off x="2411759" y="2757676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8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B9B1C8-91BF-41EC-8831-9262CA5D7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0" b="2631"/>
          <a:stretch/>
        </p:blipFill>
        <p:spPr>
          <a:xfrm>
            <a:off x="251520" y="1181596"/>
            <a:ext cx="4253337" cy="283031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60F3873-B5E0-4D2A-BC04-E0F49D310627}"/>
              </a:ext>
            </a:extLst>
          </p:cNvPr>
          <p:cNvSpPr/>
          <p:nvPr/>
        </p:nvSpPr>
        <p:spPr>
          <a:xfrm>
            <a:off x="3213377" y="2941263"/>
            <a:ext cx="913980" cy="238238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E2BE137-6373-4249-B9AA-9BAD319FB043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0783CBC-11C1-45DC-BA74-B91042D6C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" t="-1051" r="1785" b="3536"/>
          <a:stretch/>
        </p:blipFill>
        <p:spPr>
          <a:xfrm>
            <a:off x="4639144" y="1181596"/>
            <a:ext cx="4102018" cy="2830314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20ACC7D5-CB18-42DF-9770-6671FA7D49D5}"/>
              </a:ext>
            </a:extLst>
          </p:cNvPr>
          <p:cNvSpPr/>
          <p:nvPr/>
        </p:nvSpPr>
        <p:spPr>
          <a:xfrm>
            <a:off x="6660232" y="3003798"/>
            <a:ext cx="360040" cy="22409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E65E5-3082-6E65-E198-A26BC91E74E2}"/>
              </a:ext>
            </a:extLst>
          </p:cNvPr>
          <p:cNvSpPr txBox="1"/>
          <p:nvPr/>
        </p:nvSpPr>
        <p:spPr>
          <a:xfrm>
            <a:off x="2915816" y="2628353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C17CFFE-7B9A-9B8B-1A11-60FB73C9230E}"/>
              </a:ext>
            </a:extLst>
          </p:cNvPr>
          <p:cNvSpPr/>
          <p:nvPr/>
        </p:nvSpPr>
        <p:spPr>
          <a:xfrm>
            <a:off x="3419871" y="2710233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A2651D-805B-A197-787E-74A1DE0FD587}"/>
              </a:ext>
            </a:extLst>
          </p:cNvPr>
          <p:cNvGrpSpPr/>
          <p:nvPr/>
        </p:nvGrpSpPr>
        <p:grpSpPr>
          <a:xfrm>
            <a:off x="6718976" y="2729283"/>
            <a:ext cx="1864744" cy="307777"/>
            <a:chOff x="6905859" y="2571750"/>
            <a:chExt cx="1864744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660E6C-1ED0-D9CC-EC0A-287CBE299CD6}"/>
                </a:ext>
              </a:extLst>
            </p:cNvPr>
            <p:cNvSpPr txBox="1"/>
            <p:nvPr/>
          </p:nvSpPr>
          <p:spPr>
            <a:xfrm>
              <a:off x="6919123" y="2571750"/>
              <a:ext cx="1851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클릭 </a:t>
              </a:r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EB85BF73-CBA9-FC24-0B5B-C876652FDA88}"/>
                </a:ext>
              </a:extLst>
            </p:cNvPr>
            <p:cNvSpPr/>
            <p:nvPr/>
          </p:nvSpPr>
          <p:spPr>
            <a:xfrm>
              <a:off x="6905859" y="2653630"/>
              <a:ext cx="72008" cy="14401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95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DBAAE2-7AA2-408E-A4F2-2FC6138D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099820"/>
            <a:ext cx="4390519" cy="294385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F15F4C3-2844-401E-8D43-3AC55E8C58B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3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44359-B80B-4DA2-B8B8-6DECA22E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71650"/>
            <a:ext cx="3282718" cy="1800200"/>
          </a:xfrm>
          <a:prstGeom prst="rect">
            <a:avLst/>
          </a:prstGeom>
        </p:spPr>
      </p:pic>
      <p:pic>
        <p:nvPicPr>
          <p:cNvPr id="5" name="Picture 2" descr="mouse">
            <a:extLst>
              <a:ext uri="{FF2B5EF4-FFF2-40B4-BE49-F238E27FC236}">
                <a16:creationId xmlns:a16="http://schemas.microsoft.com/office/drawing/2014/main" id="{5B3D0429-1715-419A-9938-B73E39A5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13903"/>
            <a:ext cx="351289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3FDF5-DDFA-478B-89FC-54412DE96891}"/>
              </a:ext>
            </a:extLst>
          </p:cNvPr>
          <p:cNvSpPr txBox="1"/>
          <p:nvPr/>
        </p:nvSpPr>
        <p:spPr>
          <a:xfrm>
            <a:off x="1149376" y="3492526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SD</a:t>
            </a:r>
            <a:r>
              <a:rPr lang="ko-KR" altLang="en-US" dirty="0"/>
              <a:t>카드 삽입하기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84C0C-60F4-4CF1-9E1B-D477CD838B02}"/>
              </a:ext>
            </a:extLst>
          </p:cNvPr>
          <p:cNvSpPr txBox="1"/>
          <p:nvPr/>
        </p:nvSpPr>
        <p:spPr>
          <a:xfrm>
            <a:off x="5138069" y="3449352"/>
            <a:ext cx="3100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USB</a:t>
            </a:r>
            <a:r>
              <a:rPr lang="ko-KR" altLang="en-US" dirty="0"/>
              <a:t>장치 장착하기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 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3733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keyboard">
            <a:extLst>
              <a:ext uri="{FF2B5EF4-FFF2-40B4-BE49-F238E27FC236}">
                <a16:creationId xmlns:a16="http://schemas.microsoft.com/office/drawing/2014/main" id="{15B66CA3-559D-49E1-BB8C-BC604565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8" y="1538525"/>
            <a:ext cx="4032448" cy="206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dmi">
            <a:extLst>
              <a:ext uri="{FF2B5EF4-FFF2-40B4-BE49-F238E27FC236}">
                <a16:creationId xmlns:a16="http://schemas.microsoft.com/office/drawing/2014/main" id="{420966B4-F462-4BB6-A4A1-25CCABF2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74" y="1538524"/>
            <a:ext cx="4131965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CD0B768-8FDE-471F-9F60-A25B7316BA7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057FC-6F05-4C31-A3CD-7B5FAEEBD717}"/>
              </a:ext>
            </a:extLst>
          </p:cNvPr>
          <p:cNvSpPr txBox="1"/>
          <p:nvPr/>
        </p:nvSpPr>
        <p:spPr>
          <a:xfrm>
            <a:off x="1149376" y="3718167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</a:t>
            </a:r>
            <a:r>
              <a:rPr lang="ko-KR" altLang="en-US" dirty="0"/>
              <a:t>장치 총 </a:t>
            </a:r>
            <a:r>
              <a:rPr lang="en-US" altLang="ko-KR" dirty="0"/>
              <a:t>4</a:t>
            </a:r>
            <a:r>
              <a:rPr lang="ko-KR" altLang="en-US" dirty="0"/>
              <a:t>개 장착가능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8D4A-54E4-4C2B-BF29-6B0073DA05A9}"/>
              </a:ext>
            </a:extLst>
          </p:cNvPr>
          <p:cNvSpPr txBox="1"/>
          <p:nvPr/>
        </p:nvSpPr>
        <p:spPr>
          <a:xfrm>
            <a:off x="5148064" y="4227934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모니터선</a:t>
            </a:r>
            <a:r>
              <a:rPr lang="en-US" altLang="ko-KR" dirty="0"/>
              <a:t>(</a:t>
            </a:r>
            <a:r>
              <a:rPr lang="en-US" altLang="ko-KR" dirty="0" err="1"/>
              <a:t>Mico</a:t>
            </a:r>
            <a:r>
              <a:rPr lang="en-US" altLang="ko-KR" dirty="0"/>
              <a:t> HDMI)</a:t>
            </a:r>
            <a:r>
              <a:rPr lang="ko-KR" altLang="en-US" dirty="0"/>
              <a:t> 장착하기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11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Picture 2" descr="ethernet">
            <a:extLst>
              <a:ext uri="{FF2B5EF4-FFF2-40B4-BE49-F238E27FC236}">
                <a16:creationId xmlns:a16="http://schemas.microsoft.com/office/drawing/2014/main" id="{B37AE3B5-7866-470D-894E-7066249E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43176"/>
            <a:ext cx="3702217" cy="234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reenshot">
            <a:extLst>
              <a:ext uri="{FF2B5EF4-FFF2-40B4-BE49-F238E27FC236}">
                <a16:creationId xmlns:a16="http://schemas.microsoft.com/office/drawing/2014/main" id="{433F3F7C-3B29-4EE4-955F-23EA65672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43177"/>
            <a:ext cx="3702218" cy="234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7B88803-EB4D-4C45-848E-EDC57CBD30F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B837-8FAA-4E96-8285-B98E7D233D62}"/>
              </a:ext>
            </a:extLst>
          </p:cNvPr>
          <p:cNvSpPr txBox="1"/>
          <p:nvPr/>
        </p:nvSpPr>
        <p:spPr>
          <a:xfrm>
            <a:off x="785385" y="3888353"/>
            <a:ext cx="35705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모니터선</a:t>
            </a:r>
            <a:r>
              <a:rPr lang="en-US" altLang="ko-KR" dirty="0"/>
              <a:t>(</a:t>
            </a:r>
            <a:r>
              <a:rPr lang="en-US" altLang="ko-KR" dirty="0" err="1"/>
              <a:t>Mico</a:t>
            </a:r>
            <a:r>
              <a:rPr lang="en-US" altLang="ko-KR" dirty="0"/>
              <a:t> HDMI)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장착가능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듀얼 모니터 지원</a:t>
            </a:r>
            <a:r>
              <a:rPr lang="en-US" altLang="ko-KR" dirty="0"/>
              <a:t>)</a:t>
            </a:r>
          </a:p>
          <a:p>
            <a:r>
              <a:rPr lang="ko-KR" altLang="en-US" sz="1200" dirty="0"/>
              <a:t>버전 </a:t>
            </a:r>
            <a:r>
              <a:rPr lang="en-US" altLang="ko-KR" sz="1200" dirty="0"/>
              <a:t>3</a:t>
            </a:r>
            <a:r>
              <a:rPr lang="ko-KR" altLang="en-US" sz="1200" dirty="0"/>
              <a:t>까진 </a:t>
            </a:r>
            <a:r>
              <a:rPr lang="ko-KR" altLang="en-US" sz="1200" dirty="0" err="1"/>
              <a:t>싱글모니터</a:t>
            </a:r>
            <a:r>
              <a:rPr lang="ko-KR" altLang="en-US" sz="1200" dirty="0"/>
              <a:t> 지원</a:t>
            </a:r>
            <a:endParaRPr lang="en-US" altLang="ko-KR" sz="1200" dirty="0"/>
          </a:p>
          <a:p>
            <a:r>
              <a:rPr lang="ko-KR" altLang="en-US" sz="1200" dirty="0"/>
              <a:t>버전 </a:t>
            </a:r>
            <a:r>
              <a:rPr lang="en-US" altLang="ko-KR" sz="1200" dirty="0"/>
              <a:t>4</a:t>
            </a:r>
            <a:r>
              <a:rPr lang="ko-KR" altLang="en-US" sz="1200" dirty="0"/>
              <a:t>부터 </a:t>
            </a:r>
            <a:r>
              <a:rPr lang="ko-KR" altLang="en-US" sz="1200" dirty="0" err="1"/>
              <a:t>듀얼모니터</a:t>
            </a:r>
            <a:r>
              <a:rPr lang="ko-KR" altLang="en-US" sz="1200" dirty="0"/>
              <a:t> 지원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4CCE4-1642-488A-81B1-D652C6DDFC0B}"/>
              </a:ext>
            </a:extLst>
          </p:cNvPr>
          <p:cNvSpPr txBox="1"/>
          <p:nvPr/>
        </p:nvSpPr>
        <p:spPr>
          <a:xfrm>
            <a:off x="5088717" y="4013765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전원</a:t>
            </a:r>
            <a:r>
              <a:rPr lang="en-US" altLang="ko-KR" dirty="0"/>
              <a:t>(C-type) </a:t>
            </a:r>
            <a:r>
              <a:rPr lang="ko-KR" altLang="en-US" dirty="0"/>
              <a:t>장착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55A544-E04B-4209-88F8-E385E392B39A}"/>
              </a:ext>
            </a:extLst>
          </p:cNvPr>
          <p:cNvSpPr/>
          <p:nvPr/>
        </p:nvSpPr>
        <p:spPr>
          <a:xfrm>
            <a:off x="6228184" y="3075806"/>
            <a:ext cx="576064" cy="81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303889" y="257175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33267-43A2-44C0-B2E6-84C42BECB87F}"/>
              </a:ext>
            </a:extLst>
          </p:cNvPr>
          <p:cNvSpPr txBox="1"/>
          <p:nvPr/>
        </p:nvSpPr>
        <p:spPr>
          <a:xfrm>
            <a:off x="305509" y="3535442"/>
            <a:ext cx="3620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MicroSD </a:t>
            </a:r>
            <a:r>
              <a:rPr lang="ko-KR" altLang="en-US" dirty="0"/>
              <a:t>카드</a:t>
            </a:r>
            <a:r>
              <a:rPr lang="en-US" altLang="ko-KR" dirty="0"/>
              <a:t>(UHS-1 </a:t>
            </a:r>
            <a:r>
              <a:rPr lang="ko-KR" altLang="en-US" dirty="0"/>
              <a:t>최소 </a:t>
            </a:r>
            <a:r>
              <a:rPr lang="en-US" altLang="ko-KR" dirty="0"/>
              <a:t>8GB) </a:t>
            </a:r>
            <a:r>
              <a:rPr lang="ko-KR" altLang="en-US" dirty="0"/>
              <a:t>필요 </a:t>
            </a:r>
            <a:endParaRPr lang="en-US" altLang="ko-KR" dirty="0"/>
          </a:p>
          <a:p>
            <a:r>
              <a:rPr lang="en-US" altLang="ko-KR" dirty="0"/>
              <a:t>      -32GB </a:t>
            </a:r>
            <a:r>
              <a:rPr lang="ko-KR" altLang="en-US" dirty="0"/>
              <a:t>이상 권장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USB </a:t>
            </a:r>
            <a:r>
              <a:rPr lang="ko-KR" altLang="en-US" dirty="0"/>
              <a:t>키보드 및 마우스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Micro HDMI </a:t>
            </a:r>
            <a:r>
              <a:rPr lang="ko-KR" altLang="en-US" dirty="0"/>
              <a:t> </a:t>
            </a:r>
            <a:r>
              <a:rPr lang="ko-KR" altLang="en-US" dirty="0" err="1"/>
              <a:t>변환잭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47209-63A1-49D6-83E7-DCD044066C4F}"/>
              </a:ext>
            </a:extLst>
          </p:cNvPr>
          <p:cNvSpPr txBox="1"/>
          <p:nvPr/>
        </p:nvSpPr>
        <p:spPr>
          <a:xfrm>
            <a:off x="315329" y="3012222"/>
            <a:ext cx="3824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 PI(</a:t>
            </a:r>
            <a:r>
              <a:rPr lang="ko-KR" altLang="en-US" b="1" dirty="0">
                <a:highlight>
                  <a:srgbClr val="FFFF00"/>
                </a:highlight>
              </a:rPr>
              <a:t>단품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r>
              <a:rPr lang="ko-KR" altLang="en-US" b="1" dirty="0">
                <a:highlight>
                  <a:srgbClr val="FFFF00"/>
                </a:highlight>
              </a:rPr>
              <a:t> 구매 시 별도로 필요한 준비물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2E8AB-DA1A-449A-A1F7-E0044E2F841D}"/>
              </a:ext>
            </a:extLst>
          </p:cNvPr>
          <p:cNvSpPr txBox="1"/>
          <p:nvPr/>
        </p:nvSpPr>
        <p:spPr>
          <a:xfrm>
            <a:off x="3773451" y="411510"/>
            <a:ext cx="36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  <a:latin typeface="5"/>
              </a:rPr>
              <a:t>Raspberry PI Spec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5"/>
              </a:rPr>
              <a:t> </a:t>
            </a:r>
            <a:endParaRPr lang="en-US" altLang="ko-KR" sz="2400" b="1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5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32199-A581-4071-B29F-611029758CAB}"/>
              </a:ext>
            </a:extLst>
          </p:cNvPr>
          <p:cNvSpPr txBox="1"/>
          <p:nvPr/>
        </p:nvSpPr>
        <p:spPr>
          <a:xfrm>
            <a:off x="3767374" y="873175"/>
            <a:ext cx="50803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CPU</a:t>
            </a:r>
            <a:r>
              <a:rPr lang="en-US" altLang="ko-KR" dirty="0"/>
              <a:t>:  ARM </a:t>
            </a:r>
            <a:r>
              <a:rPr lang="ko-KR" altLang="en-US" dirty="0" err="1"/>
              <a:t>쿼드코어</a:t>
            </a:r>
            <a:r>
              <a:rPr lang="ko-KR" altLang="en-US" dirty="0"/>
              <a:t> </a:t>
            </a:r>
            <a:r>
              <a:rPr lang="en-US" altLang="ko-KR" dirty="0"/>
              <a:t>A72(1.5GHZ)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GPU</a:t>
            </a:r>
            <a:r>
              <a:rPr lang="en-US" altLang="ko-KR" dirty="0"/>
              <a:t> : </a:t>
            </a:r>
            <a:r>
              <a:rPr lang="ko-KR" altLang="en-US" dirty="0"/>
              <a:t>엔비디아 </a:t>
            </a:r>
            <a:r>
              <a:rPr lang="en-US" altLang="ko-KR" dirty="0"/>
              <a:t>500 MHz </a:t>
            </a:r>
            <a:r>
              <a:rPr lang="en-US" altLang="ko-KR" dirty="0" err="1"/>
              <a:t>VideoCore</a:t>
            </a:r>
            <a:r>
              <a:rPr lang="en-US" altLang="ko-KR" dirty="0"/>
              <a:t> 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RAM</a:t>
            </a:r>
            <a:r>
              <a:rPr lang="en-US" altLang="ko-KR" dirty="0"/>
              <a:t> : LPDDR4 – 2400 SDRAM (2GB, 4GB, 8GB)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Video Out</a:t>
            </a:r>
            <a:r>
              <a:rPr lang="en-US" altLang="ko-KR" dirty="0"/>
              <a:t> : </a:t>
            </a:r>
            <a:r>
              <a:rPr lang="ko-KR" altLang="en-US" dirty="0"/>
              <a:t>듀얼 </a:t>
            </a:r>
            <a:r>
              <a:rPr lang="en-US" altLang="ko-KR" dirty="0" err="1"/>
              <a:t>MicroHDMI</a:t>
            </a:r>
            <a:r>
              <a:rPr lang="en-US" altLang="ko-KR" dirty="0"/>
              <a:t> </a:t>
            </a:r>
            <a:r>
              <a:rPr lang="ko-KR" altLang="en-US" dirty="0"/>
              <a:t>포트 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Disk : </a:t>
            </a:r>
            <a:r>
              <a:rPr lang="en-US" altLang="ko-KR" dirty="0"/>
              <a:t>micro SD </a:t>
            </a:r>
            <a:r>
              <a:rPr lang="ko-KR" altLang="en-US" dirty="0"/>
              <a:t>슬롯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최소 </a:t>
            </a:r>
            <a:r>
              <a:rPr lang="en-US" altLang="ko-KR" dirty="0"/>
              <a:t>8GB / UHS-1 </a:t>
            </a:r>
            <a:r>
              <a:rPr lang="ko-KR" altLang="en-US" dirty="0"/>
              <a:t>권장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Interfaces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- 2x USB 3.0, 2x USB 2.0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- 2-lane MIPI CSI </a:t>
            </a:r>
            <a:r>
              <a:rPr lang="ko-KR" altLang="en-US" dirty="0"/>
              <a:t>카메라 포트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- 2-lane MIPI DSI </a:t>
            </a:r>
            <a:r>
              <a:rPr lang="ko-KR" altLang="en-US" dirty="0"/>
              <a:t>디스플레이 포트</a:t>
            </a:r>
            <a:endParaRPr lang="en-US" altLang="ko-KR" dirty="0"/>
          </a:p>
          <a:p>
            <a:r>
              <a:rPr lang="en-US" altLang="ko-KR" dirty="0"/>
              <a:t>       - 4-pole </a:t>
            </a:r>
            <a:r>
              <a:rPr lang="ko-KR" altLang="en-US" dirty="0"/>
              <a:t>스테레오 오디오</a:t>
            </a:r>
            <a:r>
              <a:rPr lang="en-US" altLang="ko-KR" dirty="0"/>
              <a:t>, </a:t>
            </a:r>
            <a:r>
              <a:rPr lang="ko-KR" altLang="en-US" dirty="0" err="1"/>
              <a:t>컴포지트</a:t>
            </a:r>
            <a:r>
              <a:rPr lang="ko-KR" altLang="en-US" dirty="0"/>
              <a:t> 비디오포트</a:t>
            </a:r>
            <a:endParaRPr lang="en-US" altLang="ko-KR" dirty="0"/>
          </a:p>
          <a:p>
            <a:r>
              <a:rPr lang="en-US" altLang="ko-KR" dirty="0"/>
              <a:t>       - GPIO, I2C, I2S, SPI, UART</a:t>
            </a:r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POWER</a:t>
            </a:r>
            <a:r>
              <a:rPr lang="ko-KR" altLang="en-US" b="1" dirty="0"/>
              <a:t> 전원</a:t>
            </a:r>
            <a:br>
              <a:rPr lang="ko-KR" altLang="en-US" dirty="0"/>
            </a:br>
            <a:r>
              <a:rPr lang="en-US" altLang="ko-KR" dirty="0"/>
              <a:t>-  USB Type-C : </a:t>
            </a:r>
            <a:r>
              <a:rPr lang="ko-KR" altLang="en-US" dirty="0"/>
              <a:t>최대 입력 </a:t>
            </a:r>
            <a:r>
              <a:rPr lang="en-US" altLang="ko-KR" dirty="0"/>
              <a:t>5V@3A</a:t>
            </a:r>
            <a:endParaRPr lang="ko-KR" altLang="en-US" sz="2000" dirty="0"/>
          </a:p>
        </p:txBody>
      </p:sp>
      <p:pic>
        <p:nvPicPr>
          <p:cNvPr id="1028" name="Picture 4" descr="Amazon.com: Raspberry Pi 4 Model B 8GB : Everything Else">
            <a:extLst>
              <a:ext uri="{FF2B5EF4-FFF2-40B4-BE49-F238E27FC236}">
                <a16:creationId xmlns:a16="http://schemas.microsoft.com/office/drawing/2014/main" id="{C8E22376-A043-EA3C-D834-D6E87340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9" y="840286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0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2" descr="plug in the pi">
            <a:extLst>
              <a:ext uri="{FF2B5EF4-FFF2-40B4-BE49-F238E27FC236}">
                <a16:creationId xmlns:a16="http://schemas.microsoft.com/office/drawing/2014/main" id="{7A76B6D4-0EBE-4A2A-B6B8-1DA0543680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31590"/>
            <a:ext cx="4701122" cy="33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32152C-E14E-432E-9A47-C80FA451556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3AC39-5E79-471D-B787-EF6ED6FA7F11}"/>
              </a:ext>
            </a:extLst>
          </p:cNvPr>
          <p:cNvSpPr txBox="1"/>
          <p:nvPr/>
        </p:nvSpPr>
        <p:spPr>
          <a:xfrm>
            <a:off x="2847836" y="684045"/>
            <a:ext cx="344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애니메이션을 통해 한번에 알아보기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66783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771550"/>
            <a:ext cx="4552528" cy="3219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Raspberry pi</a:t>
            </a:r>
            <a:br>
              <a:rPr lang="en-US" sz="2000" dirty="0"/>
            </a:br>
            <a:br>
              <a:rPr lang="en-US" sz="2000" dirty="0"/>
            </a:br>
            <a:r>
              <a:rPr lang="ko-KR" altLang="en-US" sz="3200" b="1" dirty="0"/>
              <a:t>초기설정</a:t>
            </a:r>
            <a:endParaRPr sz="40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6148" name="Picture 4" descr="raspbian desktop">
            <a:extLst>
              <a:ext uri="{FF2B5EF4-FFF2-40B4-BE49-F238E27FC236}">
                <a16:creationId xmlns:a16="http://schemas.microsoft.com/office/drawing/2014/main" id="{75D6172E-6596-4E24-A224-BA89790E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9" y="505113"/>
            <a:ext cx="7642461" cy="42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10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2" descr="pi wizard">
            <a:extLst>
              <a:ext uri="{FF2B5EF4-FFF2-40B4-BE49-F238E27FC236}">
                <a16:creationId xmlns:a16="http://schemas.microsoft.com/office/drawing/2014/main" id="{8C98C1E2-F51A-4353-9397-7E429506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44" y="1059582"/>
            <a:ext cx="4713511" cy="31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8F43261-4ADA-4661-A65E-F32FD2C1DE7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82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4338" name="Picture 2" descr="pi wizard country">
            <a:extLst>
              <a:ext uri="{FF2B5EF4-FFF2-40B4-BE49-F238E27FC236}">
                <a16:creationId xmlns:a16="http://schemas.microsoft.com/office/drawing/2014/main" id="{7B9C5628-4679-4C98-9368-524F3F9DF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10803"/>
            <a:ext cx="4599712" cy="31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4E9ECF3-6C49-408D-82A7-3501117851F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260C4-0ECB-0C60-6229-F03A1C08F8CC}"/>
              </a:ext>
            </a:extLst>
          </p:cNvPr>
          <p:cNvSpPr txBox="1"/>
          <p:nvPr/>
        </p:nvSpPr>
        <p:spPr>
          <a:xfrm>
            <a:off x="6036116" y="2269310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</a:t>
            </a:r>
            <a:r>
              <a:rPr lang="ko-KR" altLang="en-US" b="1" dirty="0"/>
              <a:t>나라 및 시간대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40019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3314" name="Picture 2" descr="pi wizard password">
            <a:extLst>
              <a:ext uri="{FF2B5EF4-FFF2-40B4-BE49-F238E27FC236}">
                <a16:creationId xmlns:a16="http://schemas.microsoft.com/office/drawing/2014/main" id="{B555556A-8F54-4FAD-B694-DFECBB4F2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34033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4E1DA7E-8843-4C8F-97BA-D1C3E78A9C9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8404D-6284-5488-4808-730901A3F248}"/>
              </a:ext>
            </a:extLst>
          </p:cNvPr>
          <p:cNvSpPr txBox="1"/>
          <p:nvPr/>
        </p:nvSpPr>
        <p:spPr>
          <a:xfrm>
            <a:off x="5921753" y="2263973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</a:t>
            </a:r>
            <a:r>
              <a:rPr lang="ko-KR" altLang="en-US" b="1" dirty="0"/>
              <a:t>비밀번호 변경가능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7060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2290" name="Picture 2" descr="pi wizard wifi">
            <a:extLst>
              <a:ext uri="{FF2B5EF4-FFF2-40B4-BE49-F238E27FC236}">
                <a16:creationId xmlns:a16="http://schemas.microsoft.com/office/drawing/2014/main" id="{125C3C64-0517-4BC5-8879-2731EA9A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62025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9D8D3B4-EC0B-4790-A1A1-53A6492EA54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4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1266" name="Picture 2" descr="pi wizard updating">
            <a:extLst>
              <a:ext uri="{FF2B5EF4-FFF2-40B4-BE49-F238E27FC236}">
                <a16:creationId xmlns:a16="http://schemas.microsoft.com/office/drawing/2014/main" id="{9B6CA875-7615-4348-865F-7B1263F9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62025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5847FA1-ED04-4D23-AFC5-14431ACAF9D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7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44" name="Picture 4" descr="pi wizard complete">
            <a:extLst>
              <a:ext uri="{FF2B5EF4-FFF2-40B4-BE49-F238E27FC236}">
                <a16:creationId xmlns:a16="http://schemas.microsoft.com/office/drawing/2014/main" id="{CD4EE990-2A35-4AD2-9AC5-4DB7B090A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966788"/>
            <a:ext cx="47910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61FF917-4FF6-4D36-B0B9-ACD093FA261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56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raspbian desktop">
            <a:extLst>
              <a:ext uri="{FF2B5EF4-FFF2-40B4-BE49-F238E27FC236}">
                <a16:creationId xmlns:a16="http://schemas.microsoft.com/office/drawing/2014/main" id="{E57E1DE4-CCBB-4FAC-B705-9D809774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7" y="462812"/>
            <a:ext cx="7498445" cy="42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1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8" name="Picture 4" descr="Raspberry Pi 3 B+ 핀 구성 [ pinout ]">
            <a:extLst>
              <a:ext uri="{FF2B5EF4-FFF2-40B4-BE49-F238E27FC236}">
                <a16:creationId xmlns:a16="http://schemas.microsoft.com/office/drawing/2014/main" id="{B306F2F5-F9CF-4CC1-94FB-40F1DBA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97" y="411510"/>
            <a:ext cx="3828880" cy="47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EB55AF-7098-4796-B16E-0E436312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49109"/>
            <a:ext cx="4968552" cy="42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93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텍스트, 하늘, 일몰, 자연이(가) 표시된 사진&#10;&#10;자동 생성된 설명">
            <a:extLst>
              <a:ext uri="{FF2B5EF4-FFF2-40B4-BE49-F238E27FC236}">
                <a16:creationId xmlns:a16="http://schemas.microsoft.com/office/drawing/2014/main" id="{BDBA786E-E75C-F886-5786-FC9D233F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7" y="699542"/>
            <a:ext cx="6656740" cy="374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7652D-ECA4-9309-65EA-3C047A539DB9}"/>
              </a:ext>
            </a:extLst>
          </p:cNvPr>
          <p:cNvSpPr txBox="1"/>
          <p:nvPr/>
        </p:nvSpPr>
        <p:spPr>
          <a:xfrm>
            <a:off x="6588224" y="1635646"/>
            <a:ext cx="3600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    (1)  ctrl + alt + t </a:t>
            </a:r>
            <a:r>
              <a:rPr lang="ko-KR" altLang="en-US" sz="1050" b="1" dirty="0"/>
              <a:t>를 눌러 터미널창 열기</a:t>
            </a:r>
            <a:endParaRPr lang="en-US" altLang="ko-KR" sz="1050" b="1" dirty="0"/>
          </a:p>
          <a:p>
            <a:r>
              <a:rPr lang="en-US" altLang="ko-KR" sz="1050" b="1" dirty="0"/>
              <a:t>         or </a:t>
            </a:r>
            <a:r>
              <a:rPr lang="ko-KR" altLang="en-US" sz="1050" b="1" dirty="0" err="1"/>
              <a:t>빨간박스</a:t>
            </a:r>
            <a:r>
              <a:rPr lang="ko-KR" altLang="en-US" sz="1050" b="1" dirty="0"/>
              <a:t> 클릭</a:t>
            </a:r>
            <a:endParaRPr lang="en-US" altLang="ko-KR" sz="1050" b="1" dirty="0"/>
          </a:p>
          <a:p>
            <a:r>
              <a:rPr lang="en-US" altLang="ko-KR" sz="1050" b="1" dirty="0"/>
              <a:t>    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4832F08-AEC9-8EA6-5085-EFF7AFEF9F70}"/>
              </a:ext>
            </a:extLst>
          </p:cNvPr>
          <p:cNvSpPr/>
          <p:nvPr/>
        </p:nvSpPr>
        <p:spPr>
          <a:xfrm>
            <a:off x="467544" y="690612"/>
            <a:ext cx="216024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0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하늘, 일몰, 자연이(가) 표시된 사진&#10;&#10;자동 생성된 설명">
            <a:extLst>
              <a:ext uri="{FF2B5EF4-FFF2-40B4-BE49-F238E27FC236}">
                <a16:creationId xmlns:a16="http://schemas.microsoft.com/office/drawing/2014/main" id="{45C70FB3-18C9-5887-F0E6-361C40493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6" t="29009" r="32112" b="26928"/>
          <a:stretch/>
        </p:blipFill>
        <p:spPr>
          <a:xfrm>
            <a:off x="827583" y="915566"/>
            <a:ext cx="4696013" cy="325108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7652D-ECA4-9309-65EA-3C047A539DB9}"/>
              </a:ext>
            </a:extLst>
          </p:cNvPr>
          <p:cNvSpPr txBox="1"/>
          <p:nvPr/>
        </p:nvSpPr>
        <p:spPr>
          <a:xfrm>
            <a:off x="5543600" y="1419622"/>
            <a:ext cx="3600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 </a:t>
            </a:r>
            <a:r>
              <a:rPr lang="ko-KR" altLang="en-US" sz="1050" b="1" dirty="0"/>
              <a:t>터미널창에 </a:t>
            </a:r>
            <a:r>
              <a:rPr lang="en-US" altLang="ko-KR" sz="1050" b="1" dirty="0"/>
              <a:t>hostname –I </a:t>
            </a:r>
            <a:r>
              <a:rPr lang="ko-KR" altLang="en-US" sz="1050" b="1" dirty="0"/>
              <a:t>명령어 입력</a:t>
            </a:r>
            <a:endParaRPr lang="en-US" altLang="ko-KR" sz="1050" b="1" dirty="0"/>
          </a:p>
          <a:p>
            <a:r>
              <a:rPr lang="en-US" altLang="ko-KR" sz="1050" b="1" dirty="0"/>
              <a:t>    </a:t>
            </a:r>
            <a:r>
              <a:rPr lang="ko-KR" altLang="en-US" sz="1050" b="1" dirty="0"/>
              <a:t>현재 접속해 있는 </a:t>
            </a:r>
            <a:r>
              <a:rPr lang="en-US" altLang="ko-KR" sz="1050" b="1" dirty="0" err="1"/>
              <a:t>ip</a:t>
            </a:r>
            <a:r>
              <a:rPr lang="ko-KR" altLang="en-US" sz="1050" b="1" dirty="0"/>
              <a:t>주소 확인가능</a:t>
            </a:r>
            <a:endParaRPr lang="en-US" altLang="ko-KR" sz="1050" b="1" dirty="0"/>
          </a:p>
          <a:p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나중에 원격 데스크톱 연결을 할 때 필요함으로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메모</a:t>
            </a:r>
            <a:endParaRPr lang="en-US" altLang="ko-KR" sz="1050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4832F08-AEC9-8EA6-5085-EFF7AFEF9F70}"/>
              </a:ext>
            </a:extLst>
          </p:cNvPr>
          <p:cNvSpPr/>
          <p:nvPr/>
        </p:nvSpPr>
        <p:spPr>
          <a:xfrm>
            <a:off x="1947168" y="1419622"/>
            <a:ext cx="680616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39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PC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라즈베리파이로</a:t>
            </a:r>
            <a:r>
              <a:rPr lang="ko-KR" altLang="en-US" sz="2800" dirty="0"/>
              <a:t> 원격접속</a:t>
            </a:r>
            <a:endParaRPr sz="44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Raspberry</a:t>
            </a:r>
            <a:r>
              <a:rPr lang="ko-KR" altLang="en-US" b="1" dirty="0"/>
              <a:t> 원격제어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0124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C9607F-E44B-0E37-B285-D76D627F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968" y="135751"/>
            <a:ext cx="2662828" cy="4888649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23796" y="1779662"/>
            <a:ext cx="36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window </a:t>
            </a:r>
            <a:r>
              <a:rPr lang="ko-KR" altLang="en-US" b="1" dirty="0"/>
              <a:t>검색창에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 데스크톱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/>
              <a:t>검색 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</a:t>
            </a:r>
            <a:r>
              <a:rPr lang="ko-KR" altLang="en-US" b="1" dirty="0"/>
              <a:t> 상단에 나타난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b="1" dirty="0"/>
              <a:t> 클릭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60968" y="4710751"/>
            <a:ext cx="1511032" cy="36213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2699792" y="4656228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60968" y="707297"/>
            <a:ext cx="2591152" cy="5008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2683085" y="60073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03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BCF71C6-9E0E-CB6B-4B19-74E41678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418"/>
            <a:ext cx="5157224" cy="326866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831346" y="1805906"/>
            <a:ext cx="36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(1) </a:t>
            </a:r>
            <a:r>
              <a:rPr lang="ko-KR" altLang="en-US" sz="1200" b="1" dirty="0"/>
              <a:t>이전에 메모했던 </a:t>
            </a:r>
            <a:r>
              <a:rPr lang="ko-KR" altLang="en-US" sz="1200" b="1" dirty="0" err="1"/>
              <a:t>라즈베리파이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IP</a:t>
            </a:r>
            <a:r>
              <a:rPr lang="ko-KR" altLang="en-US" sz="1200" b="1" dirty="0"/>
              <a:t>를 입력 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 (2) </a:t>
            </a:r>
            <a:r>
              <a:rPr lang="ko-KR" altLang="en-US" sz="1200" b="1" dirty="0"/>
              <a:t>연결 버튼 클릭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b="1" dirty="0"/>
              <a:t>    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835696" y="2390682"/>
            <a:ext cx="2880320" cy="25307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B77221C3-FE79-2073-48BD-0124380CE68E}"/>
              </a:ext>
            </a:extLst>
          </p:cNvPr>
          <p:cNvSpPr/>
          <p:nvPr/>
        </p:nvSpPr>
        <p:spPr>
          <a:xfrm>
            <a:off x="3779912" y="3701634"/>
            <a:ext cx="936104" cy="31027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029E8-CF36-BB15-43C3-E580D6507286}"/>
              </a:ext>
            </a:extLst>
          </p:cNvPr>
          <p:cNvSpPr txBox="1"/>
          <p:nvPr/>
        </p:nvSpPr>
        <p:spPr>
          <a:xfrm>
            <a:off x="1475656" y="2273742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227E2-9FE2-75D8-2355-8934A6E41B94}"/>
              </a:ext>
            </a:extLst>
          </p:cNvPr>
          <p:cNvSpPr txBox="1"/>
          <p:nvPr/>
        </p:nvSpPr>
        <p:spPr>
          <a:xfrm>
            <a:off x="3419872" y="360674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360703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CC9973-F353-F1AF-98B4-84AD52C5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771550"/>
            <a:ext cx="2678638" cy="322555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951026" y="2571750"/>
            <a:ext cx="1332942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E484EC0-5CA9-4A6D-51B7-D4235F7EC5B3}"/>
              </a:ext>
            </a:extLst>
          </p:cNvPr>
          <p:cNvSpPr/>
          <p:nvPr/>
        </p:nvSpPr>
        <p:spPr>
          <a:xfrm>
            <a:off x="2951026" y="2749248"/>
            <a:ext cx="1332942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E14FA-8F2E-D893-BC0F-5B6DDF2EE1CC}"/>
              </a:ext>
            </a:extLst>
          </p:cNvPr>
          <p:cNvSpPr txBox="1"/>
          <p:nvPr/>
        </p:nvSpPr>
        <p:spPr>
          <a:xfrm>
            <a:off x="5545477" y="1951260"/>
            <a:ext cx="2176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Username, Password </a:t>
            </a:r>
            <a:r>
              <a:rPr lang="ko-KR" altLang="en-US" b="1" dirty="0"/>
              <a:t>입력</a:t>
            </a:r>
            <a:r>
              <a:rPr lang="en-US" altLang="ko-KR" b="1" dirty="0"/>
              <a:t>!</a:t>
            </a:r>
          </a:p>
          <a:p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기본적으로 </a:t>
            </a:r>
            <a:endParaRPr lang="en-US" altLang="ko-KR" b="1" dirty="0"/>
          </a:p>
          <a:p>
            <a:r>
              <a:rPr lang="en-US" altLang="ko-KR" b="1" dirty="0"/>
              <a:t>Username : pi</a:t>
            </a:r>
          </a:p>
          <a:p>
            <a:r>
              <a:rPr lang="en-US" altLang="ko-KR" b="1" dirty="0"/>
              <a:t>Password : raspberry)</a:t>
            </a:r>
          </a:p>
        </p:txBody>
      </p:sp>
    </p:spTree>
    <p:extLst>
      <p:ext uri="{BB962C8B-B14F-4D97-AF65-F5344CB8AC3E}">
        <p14:creationId xmlns:p14="http://schemas.microsoft.com/office/powerpoint/2010/main" val="2872024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1347614"/>
            <a:ext cx="4552528" cy="2880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WiringPi</a:t>
            </a:r>
            <a:r>
              <a:rPr lang="en-US" sz="4000" dirty="0"/>
              <a:t> header file</a:t>
            </a:r>
            <a:br>
              <a:rPr lang="en-US" sz="4000" dirty="0"/>
            </a:br>
            <a:r>
              <a:rPr lang="ko-KR" altLang="en-US" sz="2800" dirty="0"/>
              <a:t>다운받기</a:t>
            </a:r>
            <a:br>
              <a:rPr lang="en-US" sz="2000" dirty="0"/>
            </a:br>
            <a:br>
              <a:rPr lang="en-US" sz="2000" dirty="0"/>
            </a:br>
            <a:endParaRPr sz="40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4B055-FE8E-4E9E-870A-F3CEBC4B36D5}"/>
              </a:ext>
            </a:extLst>
          </p:cNvPr>
          <p:cNvSpPr txBox="1"/>
          <p:nvPr/>
        </p:nvSpPr>
        <p:spPr>
          <a:xfrm>
            <a:off x="5292080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C</a:t>
            </a:r>
            <a:r>
              <a:rPr lang="ko-KR" altLang="en-US" b="1" dirty="0"/>
              <a:t>언어로 </a:t>
            </a:r>
            <a:r>
              <a:rPr lang="en-US" altLang="ko-KR" b="1" dirty="0"/>
              <a:t>LED </a:t>
            </a:r>
            <a:r>
              <a:rPr lang="ko-KR" altLang="en-US" b="1" dirty="0"/>
              <a:t>제어를 위한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다운로드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888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EC6DA-4A03-7A96-77DD-B282D6D09167}"/>
              </a:ext>
            </a:extLst>
          </p:cNvPr>
          <p:cNvSpPr txBox="1"/>
          <p:nvPr/>
        </p:nvSpPr>
        <p:spPr>
          <a:xfrm>
            <a:off x="827584" y="843558"/>
            <a:ext cx="79208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라즈베리파이에서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</a:t>
            </a:r>
            <a:r>
              <a:rPr lang="ko-KR" altLang="en-US" sz="1600" b="1" dirty="0"/>
              <a:t>언어로 </a:t>
            </a:r>
            <a:r>
              <a:rPr lang="en-US" altLang="ko-KR" sz="1600" b="1" dirty="0"/>
              <a:t>GPIO</a:t>
            </a:r>
            <a:r>
              <a:rPr lang="ko-KR" altLang="en-US" sz="1600" b="1" dirty="0"/>
              <a:t>제어</a:t>
            </a:r>
            <a:endParaRPr lang="en-US" altLang="ko-KR" sz="1600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여러 방법이 존재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sysfs</a:t>
            </a:r>
            <a:r>
              <a:rPr lang="en-US" altLang="ko-KR" b="1" dirty="0"/>
              <a:t>(</a:t>
            </a:r>
            <a:r>
              <a:rPr lang="ko-KR" altLang="en-US" b="1" dirty="0"/>
              <a:t>우분투 가상파일시스템</a:t>
            </a:r>
            <a:r>
              <a:rPr lang="en-US" altLang="ko-KR" b="1" dirty="0"/>
              <a:t>),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라이브러리</a:t>
            </a:r>
            <a:r>
              <a:rPr lang="en-US" altLang="ko-KR" b="1" dirty="0"/>
              <a:t>, </a:t>
            </a:r>
          </a:p>
          <a:p>
            <a:r>
              <a:rPr lang="en-US" altLang="ko-KR" b="1" dirty="0"/>
              <a:t>bcm2835</a:t>
            </a:r>
            <a:r>
              <a:rPr lang="ko-KR" altLang="en-US" b="1" dirty="0"/>
              <a:t>라이브러리</a:t>
            </a:r>
            <a:r>
              <a:rPr lang="en-US" altLang="ko-KR" b="1" dirty="0"/>
              <a:t>, </a:t>
            </a:r>
            <a:r>
              <a:rPr lang="en-US" altLang="ko-KR" b="1" dirty="0" err="1"/>
              <a:t>pigpio</a:t>
            </a:r>
            <a:r>
              <a:rPr lang="en-US" altLang="ko-KR" b="1" dirty="0"/>
              <a:t> </a:t>
            </a:r>
            <a:r>
              <a:rPr lang="ko-KR" altLang="en-US" b="1" dirty="0"/>
              <a:t>라이브러리</a:t>
            </a:r>
            <a:r>
              <a:rPr lang="en-US" altLang="ko-KR" b="1" dirty="0"/>
              <a:t> </a:t>
            </a:r>
            <a:r>
              <a:rPr lang="ko-KR" altLang="en-US" b="1" dirty="0"/>
              <a:t>등등 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오늘 실습할 내용은 </a:t>
            </a:r>
            <a:r>
              <a:rPr lang="en-US" altLang="ko-KR" b="1" dirty="0" err="1"/>
              <a:t>WirignPi</a:t>
            </a:r>
            <a:r>
              <a:rPr lang="en-US" altLang="ko-KR" b="1" dirty="0"/>
              <a:t> </a:t>
            </a:r>
            <a:r>
              <a:rPr lang="ko-KR" altLang="en-US" b="1" dirty="0"/>
              <a:t>라이브러리를 이용한 </a:t>
            </a:r>
            <a:r>
              <a:rPr lang="en-US" altLang="ko-KR" b="1" dirty="0"/>
              <a:t>GPIO</a:t>
            </a:r>
            <a:r>
              <a:rPr lang="ko-KR" altLang="en-US" b="1" dirty="0"/>
              <a:t>제어</a:t>
            </a:r>
            <a:r>
              <a:rPr lang="en-US" altLang="ko-KR" b="1" dirty="0"/>
              <a:t>  </a:t>
            </a:r>
          </a:p>
          <a:p>
            <a:r>
              <a:rPr lang="en-US" altLang="ko-K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775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Picture 4" descr="raspbian desktop">
            <a:extLst>
              <a:ext uri="{FF2B5EF4-FFF2-40B4-BE49-F238E27FC236}">
                <a16:creationId xmlns:a16="http://schemas.microsoft.com/office/drawing/2014/main" id="{298DB447-7126-4D9A-B60E-0F3C01C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7" y="462812"/>
            <a:ext cx="7498445" cy="42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C4C7EA3-D1C4-41B7-B03A-51C1054CA575}"/>
              </a:ext>
            </a:extLst>
          </p:cNvPr>
          <p:cNvSpPr/>
          <p:nvPr/>
        </p:nvSpPr>
        <p:spPr>
          <a:xfrm>
            <a:off x="1547664" y="478557"/>
            <a:ext cx="288032" cy="220985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E58C8-E2E5-428F-BF10-2399733540EA}"/>
              </a:ext>
            </a:extLst>
          </p:cNvPr>
          <p:cNvSpPr txBox="1"/>
          <p:nvPr/>
        </p:nvSpPr>
        <p:spPr>
          <a:xfrm>
            <a:off x="1960225" y="432680"/>
            <a:ext cx="117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sym typeface="Wingdings" panose="05000000000000000000" pitchFamily="2" charset="2"/>
              </a:rPr>
              <a:t></a:t>
            </a:r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64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30E7E-C63D-42D6-86F6-26E8D22B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15566"/>
            <a:ext cx="5184576" cy="3606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31628" y="177966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 창에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update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3149E30-453F-48F4-A151-2BD2650B2C8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6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2" name="Picture 4" descr="Meet The Brand New Raspberry Pi 4 8GB - Latest Open Tech From Seeed">
            <a:extLst>
              <a:ext uri="{FF2B5EF4-FFF2-40B4-BE49-F238E27FC236}">
                <a16:creationId xmlns:a16="http://schemas.microsoft.com/office/drawing/2014/main" id="{B0238055-AD2C-4761-B556-1D7ECCF3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99103"/>
            <a:ext cx="5976664" cy="35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950AF-5C12-4825-8607-F8484BFCAC4D}"/>
              </a:ext>
            </a:extLst>
          </p:cNvPr>
          <p:cNvSpPr txBox="1"/>
          <p:nvPr/>
        </p:nvSpPr>
        <p:spPr>
          <a:xfrm>
            <a:off x="3095836" y="4344397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99919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6C9A4-9706-4DB9-9AEE-A82C1B0BC8B0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363CB-D40A-4BEA-A506-6EE495B1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42821"/>
            <a:ext cx="5364832" cy="378189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455381E-112A-4007-9AB9-4C2C9C61CEC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98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217B7-E2F9-4CE7-805A-82FE6754A26A}"/>
              </a:ext>
            </a:extLst>
          </p:cNvPr>
          <p:cNvSpPr txBox="1"/>
          <p:nvPr/>
        </p:nvSpPr>
        <p:spPr>
          <a:xfrm>
            <a:off x="5731628" y="177966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 창에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upgrade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7B9A3-EB92-457D-9408-6917950D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43558"/>
            <a:ext cx="5091758" cy="359330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6C1B63F-8E0C-4C9A-B322-F4E99A8DE3B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30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7F02D-93CC-44AB-A304-428F3BFB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4824536" cy="3391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3A7AB2-BBF1-4198-B012-0C4F85B70B22}"/>
              </a:ext>
            </a:extLst>
          </p:cNvPr>
          <p:cNvSpPr txBox="1"/>
          <p:nvPr/>
        </p:nvSpPr>
        <p:spPr>
          <a:xfrm>
            <a:off x="5652120" y="1851670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Do you want to continue ? [Y/N]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같은 문장이 나올 시 </a:t>
            </a:r>
            <a:r>
              <a:rPr lang="en-US" altLang="ko-KR" b="1" dirty="0"/>
              <a:t>Y </a:t>
            </a:r>
            <a:r>
              <a:rPr lang="ko-KR" altLang="en-US" b="1" dirty="0"/>
              <a:t>입력</a:t>
            </a:r>
            <a:endParaRPr lang="en-US" altLang="ko-KR" b="1" dirty="0"/>
          </a:p>
          <a:p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D5C4B-B819-473F-92AE-9C9BD2F58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6" r="32303" b="10850"/>
          <a:stretch/>
        </p:blipFill>
        <p:spPr>
          <a:xfrm>
            <a:off x="5703838" y="2869030"/>
            <a:ext cx="3342249" cy="108011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73A60A2-2CC8-4B3D-B50B-C890A2753C20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896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122A8-E206-4E0C-8BB1-6CDB3B176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4752528" cy="3324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8ACD6-41FF-4B01-B7BA-2A22A9973BA6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66B9211-0CC8-4BA2-B551-FBD15CA53CF5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15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4D07C-D12B-4735-BE18-1B4EF19A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7574"/>
            <a:ext cx="5170204" cy="3577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4502C-C41D-4695-93D4-5249999233F0}"/>
              </a:ext>
            </a:extLst>
          </p:cNvPr>
          <p:cNvSpPr txBox="1"/>
          <p:nvPr/>
        </p:nvSpPr>
        <p:spPr>
          <a:xfrm>
            <a:off x="5508104" y="1923678"/>
            <a:ext cx="37369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터미널창에</a:t>
            </a:r>
            <a:endParaRPr lang="en-US" altLang="ko-KR" b="1" dirty="0"/>
          </a:p>
          <a:p>
            <a:r>
              <a:rPr lang="en-US" altLang="ko-KR" b="1" dirty="0">
                <a:solidFill>
                  <a:schemeClr val="tx1"/>
                </a:solidFill>
                <a:latin typeface="AppleSDGothicNeo"/>
              </a:rPr>
              <a:t>       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git clone https://github.com/</a:t>
            </a:r>
          </a:p>
          <a:p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         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AppleSDGothicNeo"/>
              </a:rPr>
              <a:t>WiringPi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/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AppleSDGothicNeo"/>
              </a:rPr>
              <a:t>WiringPi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(git clone </a:t>
            </a:r>
            <a:r>
              <a:rPr lang="ko-KR" altLang="en-US" b="1" dirty="0"/>
              <a:t>명령어는 </a:t>
            </a:r>
            <a:r>
              <a:rPr lang="en-US" altLang="ko-KR" b="1" dirty="0"/>
              <a:t>git</a:t>
            </a:r>
            <a:r>
              <a:rPr lang="ko-KR" altLang="en-US" b="1" dirty="0"/>
              <a:t>저장소에서 다운받아오는 </a:t>
            </a:r>
            <a:r>
              <a:rPr lang="en-US" altLang="ko-KR" b="1" dirty="0"/>
              <a:t>git </a:t>
            </a:r>
            <a:r>
              <a:rPr lang="ko-KR" altLang="en-US" b="1" dirty="0"/>
              <a:t>명령어의</a:t>
            </a:r>
            <a:r>
              <a:rPr lang="en-US" altLang="ko-KR" b="1" dirty="0"/>
              <a:t> </a:t>
            </a:r>
            <a:r>
              <a:rPr lang="ko-KR" altLang="en-US" b="1" dirty="0"/>
              <a:t>한 종류</a:t>
            </a:r>
            <a:r>
              <a:rPr lang="en-US" altLang="ko-KR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640A9C1-24FF-44F4-9E62-DE2B337A3B60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80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355F8F-17AC-47B3-916E-B30EFDA6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5566"/>
            <a:ext cx="5401994" cy="3672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B93D6-C1B7-4FB6-81BA-5F61B36BEEDF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2C65A2D-3365-43A6-9584-B7A9B4BA7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72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C529F-F88E-4169-B7D2-DC166A74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43558"/>
            <a:ext cx="5184576" cy="367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94CA1-D49B-4562-A860-7BD7ADFEDC13}"/>
              </a:ext>
            </a:extLst>
          </p:cNvPr>
          <p:cNvSpPr txBox="1"/>
          <p:nvPr/>
        </p:nvSpPr>
        <p:spPr>
          <a:xfrm>
            <a:off x="5868144" y="1851670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cd </a:t>
            </a:r>
            <a:r>
              <a:rPr lang="en-US" altLang="ko-KR" b="1" dirty="0" err="1"/>
              <a:t>WiringPi</a:t>
            </a:r>
            <a:r>
              <a:rPr lang="en-US" altLang="ko-KR" b="1" dirty="0"/>
              <a:t>/ </a:t>
            </a:r>
            <a:r>
              <a:rPr lang="ko-KR" altLang="en-US" b="1" dirty="0"/>
              <a:t>입력 </a:t>
            </a:r>
            <a:r>
              <a:rPr lang="en-US" altLang="ko-KR" b="1" dirty="0"/>
              <a:t>(</a:t>
            </a:r>
            <a:r>
              <a:rPr lang="ko-KR" altLang="en-US" b="1" dirty="0"/>
              <a:t>디렉토리 변경</a:t>
            </a:r>
            <a:r>
              <a:rPr lang="en-US" altLang="ko-KR" b="1" dirty="0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5181EA3-5CD5-46FF-B5DD-3E3B3F1CB85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279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A8521-FBEE-44CE-82D6-27436DCC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43558"/>
            <a:ext cx="5357111" cy="3717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D2053-066F-401E-9C50-BCF8AC2F7B5B}"/>
              </a:ext>
            </a:extLst>
          </p:cNvPr>
          <p:cNvSpPr txBox="1"/>
          <p:nvPr/>
        </p:nvSpPr>
        <p:spPr>
          <a:xfrm>
            <a:off x="586814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5554F8"/>
                </a:solidFill>
              </a:rPr>
              <a:t>~/</a:t>
            </a:r>
            <a:r>
              <a:rPr lang="en-US" altLang="ko-KR" b="1" dirty="0" err="1">
                <a:solidFill>
                  <a:srgbClr val="5554F8"/>
                </a:solidFill>
              </a:rPr>
              <a:t>WiringPi</a:t>
            </a:r>
            <a:r>
              <a:rPr lang="en-US" altLang="ko-KR" b="1" dirty="0">
                <a:solidFill>
                  <a:srgbClr val="5554F8"/>
                </a:solidFill>
              </a:rPr>
              <a:t> $ </a:t>
            </a:r>
            <a:r>
              <a:rPr lang="ko-KR" altLang="en-US" b="1" dirty="0">
                <a:solidFill>
                  <a:schemeClr val="tx1"/>
                </a:solidFill>
              </a:rPr>
              <a:t>가 출력되면 정상적으로 디렉토리 접근 한 것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05D0EFA-A97C-4742-A00B-39B0F1A3C5C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02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75FA5-D1EB-4F0E-BE7A-37CB2D25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8" y="843558"/>
            <a:ext cx="5301436" cy="36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CF07CF-8853-4B1B-BF5B-1F251DE0E269}"/>
              </a:ext>
            </a:extLst>
          </p:cNvPr>
          <p:cNvSpPr txBox="1"/>
          <p:nvPr/>
        </p:nvSpPr>
        <p:spPr>
          <a:xfrm>
            <a:off x="5822446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./build </a:t>
            </a:r>
            <a:r>
              <a:rPr lang="ko-KR" altLang="en-US" b="1" dirty="0"/>
              <a:t>명령어를 통해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를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OS</a:t>
            </a:r>
            <a:r>
              <a:rPr lang="ko-KR" altLang="en-US" b="1" dirty="0"/>
              <a:t>에 설치 하는 과정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A1B8FAE-1A02-4FBB-8DB6-6E2DC5050F3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92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E7327D-7AEE-446A-BFD0-3122B54C2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71550"/>
            <a:ext cx="5400600" cy="372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DBA3B-565D-42AC-AA50-D3B726BA3B8B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옆과같이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460631-D756-495F-8614-DADCCF43B5F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9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6DD1F-5357-42AD-A938-62DE0C680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55527"/>
            <a:ext cx="2952750" cy="2207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D3F156-72C5-47AC-80EE-CB1F7576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70" y="571671"/>
            <a:ext cx="2876550" cy="2191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ED44D0-BFD3-4764-BB6F-D55E0E202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820" y="568765"/>
            <a:ext cx="2905851" cy="21946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FDCCF5-0964-4033-A086-90E676165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3" y="2769235"/>
            <a:ext cx="2947988" cy="23800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019E5D-B54B-4F38-88CC-10D60AE64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270" y="2763422"/>
            <a:ext cx="2886075" cy="23800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59E8331-3831-4DE8-BB51-92A010E6B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2946" y="2744373"/>
            <a:ext cx="2905125" cy="238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1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B5B472-7CCB-4745-9071-6A17B4D2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43558"/>
            <a:ext cx="5184576" cy="3621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5868144" y="2131236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gpio</a:t>
            </a:r>
            <a:r>
              <a:rPr lang="en-US" altLang="ko-KR" b="1" dirty="0"/>
              <a:t> –v </a:t>
            </a:r>
            <a:r>
              <a:rPr lang="ko-KR" altLang="en-US" b="1" dirty="0" err="1"/>
              <a:t>입력시</a:t>
            </a:r>
            <a:r>
              <a:rPr lang="ko-KR" altLang="en-US" b="1" dirty="0"/>
              <a:t> 옆과 같이 출력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되야 정상적으로 설치완료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1358FE4C-A406-A267-9038-78D48121A018}"/>
              </a:ext>
            </a:extLst>
          </p:cNvPr>
          <p:cNvSpPr/>
          <p:nvPr/>
        </p:nvSpPr>
        <p:spPr>
          <a:xfrm>
            <a:off x="539552" y="2931790"/>
            <a:ext cx="1152127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67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en-US" altLang="ko-KR" sz="2800" dirty="0"/>
              <a:t>C</a:t>
            </a:r>
            <a:r>
              <a:rPr lang="ko-KR" altLang="en-US" sz="2800" dirty="0"/>
              <a:t>언어로 </a:t>
            </a:r>
            <a:r>
              <a:rPr lang="en-US" altLang="ko-KR" sz="2800" dirty="0"/>
              <a:t>LED </a:t>
            </a:r>
            <a:br>
              <a:rPr lang="en-US" altLang="ko-KR" sz="2800" dirty="0"/>
            </a:br>
            <a:r>
              <a:rPr lang="ko-KR" altLang="en-US" sz="2800" dirty="0"/>
              <a:t>깜빡이기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</a:t>
            </a:r>
            <a:r>
              <a:rPr lang="en-US" altLang="ko-KR" b="1" dirty="0"/>
              <a:t>C</a:t>
            </a:r>
            <a:r>
              <a:rPr lang="ko-KR" altLang="en-US" b="1" dirty="0"/>
              <a:t>언어로 </a:t>
            </a:r>
            <a:r>
              <a:rPr lang="en-US" altLang="ko-KR" b="1" dirty="0"/>
              <a:t>LED </a:t>
            </a:r>
            <a:r>
              <a:rPr lang="ko-KR" altLang="en-US" b="1" dirty="0"/>
              <a:t>제어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314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24D7E-B4A7-4D3F-9A02-07A60E254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" t="25819" r="56571" b="35389"/>
          <a:stretch/>
        </p:blipFill>
        <p:spPr>
          <a:xfrm>
            <a:off x="251520" y="627534"/>
            <a:ext cx="6336704" cy="376241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68FAEBD-0020-4749-A31D-825D5F39DF67}"/>
              </a:ext>
            </a:extLst>
          </p:cNvPr>
          <p:cNvSpPr/>
          <p:nvPr/>
        </p:nvSpPr>
        <p:spPr>
          <a:xfrm>
            <a:off x="244848" y="627534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6582DA6-9171-4B1C-9B91-D8ABDB5DEA4E}"/>
              </a:ext>
            </a:extLst>
          </p:cNvPr>
          <p:cNvSpPr/>
          <p:nvPr/>
        </p:nvSpPr>
        <p:spPr>
          <a:xfrm>
            <a:off x="251520" y="807554"/>
            <a:ext cx="1080120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4ECC5269-83BE-4C42-9D93-9A5D5F38D801}"/>
              </a:ext>
            </a:extLst>
          </p:cNvPr>
          <p:cNvSpPr/>
          <p:nvPr/>
        </p:nvSpPr>
        <p:spPr>
          <a:xfrm>
            <a:off x="1364704" y="1014577"/>
            <a:ext cx="1407095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BBDA5-1752-4E60-88D4-FDCDAE7261A0}"/>
              </a:ext>
            </a:extLst>
          </p:cNvPr>
          <p:cNvSpPr txBox="1"/>
          <p:nvPr/>
        </p:nvSpPr>
        <p:spPr>
          <a:xfrm>
            <a:off x="6616109" y="247501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(2), (3) </a:t>
            </a:r>
            <a:r>
              <a:rPr lang="ko-KR" altLang="en-US" b="1" dirty="0"/>
              <a:t>을 순서 대로 클릭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D3F6D-53D1-437E-B417-3BD11A29D202}"/>
              </a:ext>
            </a:extLst>
          </p:cNvPr>
          <p:cNvSpPr txBox="1"/>
          <p:nvPr/>
        </p:nvSpPr>
        <p:spPr>
          <a:xfrm>
            <a:off x="-79186" y="545944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18FCC-92A0-406A-9826-3BD8F062D711}"/>
              </a:ext>
            </a:extLst>
          </p:cNvPr>
          <p:cNvSpPr txBox="1"/>
          <p:nvPr/>
        </p:nvSpPr>
        <p:spPr>
          <a:xfrm>
            <a:off x="-80074" y="77013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24A78-C965-4C18-BC35-48FF8DFA969D}"/>
              </a:ext>
            </a:extLst>
          </p:cNvPr>
          <p:cNvSpPr txBox="1"/>
          <p:nvPr/>
        </p:nvSpPr>
        <p:spPr>
          <a:xfrm>
            <a:off x="1031334" y="973782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808171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A4BEA-A64C-4DA9-AD5D-B0776E398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4" t="33980" r="52942" b="31628"/>
          <a:stretch/>
        </p:blipFill>
        <p:spPr>
          <a:xfrm>
            <a:off x="467544" y="843558"/>
            <a:ext cx="5184576" cy="362920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91578" y="1265003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438864" y="121651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E233EB0-6368-4F7A-B0B5-FAA5B1E90A32}"/>
              </a:ext>
            </a:extLst>
          </p:cNvPr>
          <p:cNvSpPr/>
          <p:nvPr/>
        </p:nvSpPr>
        <p:spPr>
          <a:xfrm>
            <a:off x="971600" y="2283132"/>
            <a:ext cx="288032" cy="15784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D2366-B289-472D-A91C-B8B5320816E3}"/>
              </a:ext>
            </a:extLst>
          </p:cNvPr>
          <p:cNvSpPr txBox="1"/>
          <p:nvPr/>
        </p:nvSpPr>
        <p:spPr>
          <a:xfrm>
            <a:off x="618886" y="2207601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99AEA-45BE-4505-AEFA-90DEFEF6C259}"/>
              </a:ext>
            </a:extLst>
          </p:cNvPr>
          <p:cNvSpPr txBox="1"/>
          <p:nvPr/>
        </p:nvSpPr>
        <p:spPr>
          <a:xfrm>
            <a:off x="6156176" y="2440981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</a:t>
            </a:r>
            <a:r>
              <a:rPr lang="ko-KR" altLang="en-US" b="1" dirty="0"/>
              <a:t>를 순서 대로 클릭</a:t>
            </a:r>
            <a:endParaRPr lang="en-US" altLang="ko-KR" b="1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605CFF-0648-4F60-B425-5350CD1F728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18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EDD902-E35A-4E0F-99BA-BE036CB9E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5" t="30400" r="55376" b="34600"/>
          <a:stretch/>
        </p:blipFill>
        <p:spPr>
          <a:xfrm>
            <a:off x="144302" y="483518"/>
            <a:ext cx="6192688" cy="4423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6B738-00A0-44C3-A2F7-C60CCDA7E251}"/>
              </a:ext>
            </a:extLst>
          </p:cNvPr>
          <p:cNvSpPr txBox="1"/>
          <p:nvPr/>
        </p:nvSpPr>
        <p:spPr>
          <a:xfrm>
            <a:off x="6544888" y="2489870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옆의 사진처럼 나오면 성공</a:t>
            </a:r>
            <a:endParaRPr lang="en-US" altLang="ko-KR" b="1" dirty="0"/>
          </a:p>
          <a:p>
            <a:r>
              <a:rPr lang="ko-KR" altLang="en-US" b="1" dirty="0"/>
              <a:t>아래로 스크롤 시 </a:t>
            </a:r>
            <a:r>
              <a:rPr lang="en-US" altLang="ko-KR" b="1" dirty="0"/>
              <a:t>main </a:t>
            </a:r>
            <a:r>
              <a:rPr lang="ko-KR" altLang="en-US" b="1" dirty="0"/>
              <a:t>문 작성공간이 나옴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EFD284A-0BD7-43A4-8E0F-5E2882D8822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32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4A991A-C87F-4449-84FB-3FC751489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3" t="31398" r="55532" b="34663"/>
          <a:stretch/>
        </p:blipFill>
        <p:spPr>
          <a:xfrm>
            <a:off x="251520" y="555526"/>
            <a:ext cx="6192688" cy="438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B89EC-85C4-4699-84C4-0E444599CE3A}"/>
              </a:ext>
            </a:extLst>
          </p:cNvPr>
          <p:cNvSpPr txBox="1"/>
          <p:nvPr/>
        </p:nvSpPr>
        <p:spPr>
          <a:xfrm>
            <a:off x="6544888" y="248987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 main() </a:t>
            </a:r>
            <a:r>
              <a:rPr lang="ko-KR" altLang="en-US" b="1" dirty="0"/>
              <a:t>문 안에서 </a:t>
            </a:r>
            <a:r>
              <a:rPr lang="en-US" altLang="ko-KR" b="1" dirty="0"/>
              <a:t>LED</a:t>
            </a:r>
            <a:r>
              <a:rPr lang="ko-KR" altLang="en-US" b="1" dirty="0"/>
              <a:t> 제어</a:t>
            </a:r>
            <a:endParaRPr lang="en-US" altLang="ko-KR" b="1" dirty="0"/>
          </a:p>
          <a:p>
            <a:r>
              <a:rPr lang="ko-KR" altLang="en-US" b="1" dirty="0"/>
              <a:t>작성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5D412D8-3C4C-4713-BE2C-BE9FF18822A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19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819D9-63F8-44FE-83CC-550EB2A0992D}"/>
              </a:ext>
            </a:extLst>
          </p:cNvPr>
          <p:cNvSpPr txBox="1"/>
          <p:nvPr/>
        </p:nvSpPr>
        <p:spPr>
          <a:xfrm>
            <a:off x="5663375" y="1874607"/>
            <a:ext cx="2736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왼쪽과 같이 작성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스위치 </a:t>
            </a:r>
            <a:r>
              <a:rPr lang="ko-KR" altLang="en-US" sz="1200" b="1" dirty="0" err="1"/>
              <a:t>눌림감지</a:t>
            </a:r>
            <a:r>
              <a:rPr lang="ko-KR" altLang="en-US" sz="1200" b="1" dirty="0"/>
              <a:t> 및 </a:t>
            </a:r>
            <a:r>
              <a:rPr lang="en-US" altLang="ko-KR" sz="1200" b="1" dirty="0"/>
              <a:t>LED </a:t>
            </a:r>
            <a:r>
              <a:rPr lang="ko-KR" altLang="en-US" sz="1200" b="1" dirty="0" err="1"/>
              <a:t>제어문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스위치 누르면 </a:t>
            </a:r>
            <a:r>
              <a:rPr lang="en-US" altLang="ko-KR" sz="1200" b="1" dirty="0"/>
              <a:t>LED ON</a:t>
            </a:r>
          </a:p>
          <a:p>
            <a:r>
              <a:rPr lang="ko-KR" altLang="en-US" sz="1200" b="1" dirty="0"/>
              <a:t>스위치 </a:t>
            </a:r>
            <a:r>
              <a:rPr lang="ko-KR" altLang="en-US" sz="1200" b="1" dirty="0" err="1"/>
              <a:t>안누르면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LED OFF</a:t>
            </a:r>
          </a:p>
          <a:p>
            <a:r>
              <a:rPr lang="en-US" altLang="ko-KR" sz="1200" b="1" dirty="0"/>
              <a:t> </a:t>
            </a:r>
          </a:p>
          <a:p>
            <a:r>
              <a:rPr lang="en-US" altLang="ko-KR" sz="1200" b="1" dirty="0"/>
              <a:t>1</a:t>
            </a:r>
            <a:r>
              <a:rPr lang="ko-KR" altLang="en-US" sz="1200" b="1" dirty="0"/>
              <a:t>초마다 체크</a:t>
            </a:r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60EABF6-8342-475C-ABE9-CDD29396DFB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80EB60-CD2C-7923-25F6-A978FC54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83518"/>
            <a:ext cx="505105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0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2778CBB-A2D3-EEE1-766B-D4A4EF09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83518"/>
            <a:ext cx="5051051" cy="4536504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47182-55F0-4EB3-A36A-36E3604FF78B}"/>
              </a:ext>
            </a:extLst>
          </p:cNvPr>
          <p:cNvSpPr txBox="1"/>
          <p:nvPr/>
        </p:nvSpPr>
        <p:spPr>
          <a:xfrm>
            <a:off x="5796136" y="204853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작성한 </a:t>
            </a:r>
            <a:r>
              <a:rPr lang="en-US" altLang="ko-KR" sz="1200" b="1" dirty="0"/>
              <a:t>c</a:t>
            </a:r>
            <a:r>
              <a:rPr lang="ko-KR" altLang="en-US" sz="1200" b="1" dirty="0"/>
              <a:t>파일 저장</a:t>
            </a:r>
            <a:endParaRPr lang="en-US" altLang="ko-KR" sz="1200" b="1" dirty="0"/>
          </a:p>
          <a:p>
            <a:r>
              <a:rPr lang="en-US" altLang="ko-KR" sz="1200" b="1" dirty="0"/>
              <a:t>(1) </a:t>
            </a:r>
            <a:r>
              <a:rPr lang="ko-KR" altLang="en-US" sz="1200" b="1" dirty="0"/>
              <a:t>클릭</a:t>
            </a:r>
            <a:endParaRPr lang="en-US" altLang="ko-KR" sz="1200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1F9C431-19FB-43B6-8C96-3D64185B7435}"/>
              </a:ext>
            </a:extLst>
          </p:cNvPr>
          <p:cNvSpPr/>
          <p:nvPr/>
        </p:nvSpPr>
        <p:spPr>
          <a:xfrm>
            <a:off x="1547664" y="783201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3C25D-9A90-432E-AD28-BC93D2DE6B0B}"/>
              </a:ext>
            </a:extLst>
          </p:cNvPr>
          <p:cNvSpPr txBox="1"/>
          <p:nvPr/>
        </p:nvSpPr>
        <p:spPr>
          <a:xfrm>
            <a:off x="1223630" y="725964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0C73109-496C-4123-AB43-F2B2CB41D68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97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B60D7-F966-4933-975B-614D499F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0" t="24801" r="45520" b="20600"/>
          <a:stretch/>
        </p:blipFill>
        <p:spPr>
          <a:xfrm>
            <a:off x="611560" y="601799"/>
            <a:ext cx="5051156" cy="3939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FE7F6-48DA-4A1A-9908-EC71A7128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9" t="26581" r="76254" b="68435"/>
          <a:stretch/>
        </p:blipFill>
        <p:spPr>
          <a:xfrm>
            <a:off x="5796136" y="3507854"/>
            <a:ext cx="2880319" cy="648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471B5-44FD-48C9-9CFF-B978507095F6}"/>
              </a:ext>
            </a:extLst>
          </p:cNvPr>
          <p:cNvSpPr txBox="1"/>
          <p:nvPr/>
        </p:nvSpPr>
        <p:spPr>
          <a:xfrm>
            <a:off x="5935697" y="1923678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저장시</a:t>
            </a:r>
            <a:r>
              <a:rPr lang="ko-KR" altLang="en-US" b="1" dirty="0"/>
              <a:t> 기본적으로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en-US" altLang="ko-KR" b="1" dirty="0" err="1">
                <a:solidFill>
                  <a:srgbClr val="FF0000"/>
                </a:solidFill>
              </a:rPr>
              <a:t>untitled.c</a:t>
            </a:r>
            <a:r>
              <a:rPr lang="en-US" altLang="ko-KR" b="1" dirty="0">
                <a:solidFill>
                  <a:srgbClr val="FF0000"/>
                </a:solidFill>
              </a:rPr>
              <a:t>” </a:t>
            </a:r>
            <a:r>
              <a:rPr lang="ko-KR" altLang="en-US" b="1" dirty="0"/>
              <a:t>라는 이름으로 저장</a:t>
            </a:r>
            <a:endParaRPr lang="en-US" altLang="ko-KR" b="1" dirty="0"/>
          </a:p>
          <a:p>
            <a:r>
              <a:rPr lang="ko-KR" altLang="en-US" b="1" dirty="0"/>
              <a:t>따라서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en-US" altLang="ko-KR" b="1" dirty="0" err="1">
                <a:solidFill>
                  <a:srgbClr val="FF0000"/>
                </a:solidFill>
              </a:rPr>
              <a:t>led_test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r>
              <a:rPr lang="ko-KR" altLang="en-US" b="1" dirty="0"/>
              <a:t>로 이름변경</a:t>
            </a:r>
            <a:endParaRPr lang="en-US" altLang="ko-KR" b="1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66DC2D5-6E5A-4E7B-8899-7880B1110F4C}"/>
              </a:ext>
            </a:extLst>
          </p:cNvPr>
          <p:cNvSpPr/>
          <p:nvPr/>
        </p:nvSpPr>
        <p:spPr>
          <a:xfrm>
            <a:off x="899592" y="771550"/>
            <a:ext cx="360040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426653EF-DC32-4983-B830-2530BF57303F}"/>
              </a:ext>
            </a:extLst>
          </p:cNvPr>
          <p:cNvSpPr/>
          <p:nvPr/>
        </p:nvSpPr>
        <p:spPr>
          <a:xfrm>
            <a:off x="6372200" y="3651870"/>
            <a:ext cx="576064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845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B4A56-947F-FF87-CDA9-5B5A7894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55525"/>
            <a:ext cx="4680520" cy="4207209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8D1AFDC7-937D-8E7F-0F0E-29EC7F72A2D1}"/>
              </a:ext>
            </a:extLst>
          </p:cNvPr>
          <p:cNvSpPr/>
          <p:nvPr/>
        </p:nvSpPr>
        <p:spPr>
          <a:xfrm>
            <a:off x="2267744" y="699542"/>
            <a:ext cx="216024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BD5F7-6F2C-BC2A-0567-8E15CD111B7E}"/>
              </a:ext>
            </a:extLst>
          </p:cNvPr>
          <p:cNvSpPr txBox="1"/>
          <p:nvPr/>
        </p:nvSpPr>
        <p:spPr>
          <a:xfrm>
            <a:off x="1915030" y="65105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D1148C60-7F9B-518F-0D77-C7A9ABC168B8}"/>
              </a:ext>
            </a:extLst>
          </p:cNvPr>
          <p:cNvSpPr/>
          <p:nvPr/>
        </p:nvSpPr>
        <p:spPr>
          <a:xfrm>
            <a:off x="2267742" y="2030563"/>
            <a:ext cx="1368154" cy="15784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05C0F-ABC1-1505-B16D-105DF1656D2D}"/>
              </a:ext>
            </a:extLst>
          </p:cNvPr>
          <p:cNvSpPr txBox="1"/>
          <p:nvPr/>
        </p:nvSpPr>
        <p:spPr>
          <a:xfrm>
            <a:off x="1907704" y="1978683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F6743-A929-89D2-5884-0A3D43D84879}"/>
              </a:ext>
            </a:extLst>
          </p:cNvPr>
          <p:cNvSpPr txBox="1"/>
          <p:nvPr/>
        </p:nvSpPr>
        <p:spPr>
          <a:xfrm>
            <a:off x="5796136" y="2177746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</a:t>
            </a:r>
            <a:r>
              <a:rPr lang="ko-KR" altLang="en-US" b="1" dirty="0"/>
              <a:t>를 순서 대로 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0125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초기에 크기가 큰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작은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형이 출시되다가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전체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을 가진 </a:t>
            </a:r>
            <a:r>
              <a:rPr lang="ko-KR" altLang="en-US" dirty="0" err="1">
                <a:latin typeface="Open Sans" panose="020B0606030504020204" pitchFamily="34" charset="0"/>
                <a:cs typeface="Open Sans" panose="020B0606030504020204" pitchFamily="34" charset="0"/>
              </a:rPr>
              <a:t>ㅠ형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모델이 기본형으로 자리잡았다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신규 버전 출시 이전에 기존형에서 성능을 향상 시킨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B+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형이 출시 되기도 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기본형 </a:t>
            </a:r>
            <a:r>
              <a:rPr lang="en-US" altLang="ko-KR" b="1" dirty="0">
                <a:highlight>
                  <a:srgbClr val="FFFF00"/>
                </a:highlight>
              </a:rPr>
              <a:t>(B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2681776A-1ABB-452E-8B0B-693423AD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53877"/>
            <a:ext cx="26289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D4746DB9-3CA3-4E40-9B6B-C5D6782A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81335"/>
            <a:ext cx="21050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B51221-EB73-45D4-AAD0-0480FEFA426A}"/>
              </a:ext>
            </a:extLst>
          </p:cNvPr>
          <p:cNvSpPr txBox="1"/>
          <p:nvPr/>
        </p:nvSpPr>
        <p:spPr>
          <a:xfrm>
            <a:off x="812771" y="3397709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이더넷 포트나 블루투스 통신 기능을 제외하고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 개수를 줄여 크기를 더 줄인 모델형이다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타 기기와의 통신이 불필요한 단독형 기기를 소형으로 제작할 때 편리하다</a:t>
            </a:r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0C4FE-DC29-4A2C-8511-350F5287FC4F}"/>
              </a:ext>
            </a:extLst>
          </p:cNvPr>
          <p:cNvSpPr txBox="1"/>
          <p:nvPr/>
        </p:nvSpPr>
        <p:spPr>
          <a:xfrm>
            <a:off x="847794" y="306516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A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</a:p>
        </p:txBody>
      </p:sp>
    </p:spTree>
    <p:extLst>
      <p:ext uri="{BB962C8B-B14F-4D97-AF65-F5344CB8AC3E}">
        <p14:creationId xmlns:p14="http://schemas.microsoft.com/office/powerpoint/2010/main" val="4267156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DDC8EA-CD71-4671-3433-A43E2B5A5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940"/>
          <a:stretch/>
        </p:blipFill>
        <p:spPr>
          <a:xfrm>
            <a:off x="1475656" y="943831"/>
            <a:ext cx="3477581" cy="3192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E5852-C62A-0A35-40EA-9E9B13C23A4C}"/>
              </a:ext>
            </a:extLst>
          </p:cNvPr>
          <p:cNvSpPr txBox="1"/>
          <p:nvPr/>
        </p:nvSpPr>
        <p:spPr>
          <a:xfrm>
            <a:off x="4895952" y="3481565"/>
            <a:ext cx="810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옆으로  스크롤 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87C5096-9BCF-D5F0-45A7-78A2D4F4F7E1}"/>
              </a:ext>
            </a:extLst>
          </p:cNvPr>
          <p:cNvSpPr/>
          <p:nvPr/>
        </p:nvSpPr>
        <p:spPr>
          <a:xfrm rot="16200000">
            <a:off x="5254414" y="3134669"/>
            <a:ext cx="45719" cy="648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78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A545FD-EF6D-9D12-53E9-0410D278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5" y="627534"/>
            <a:ext cx="7040802" cy="42656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398495-C26D-6604-D2E6-F8C2744D8EA5}"/>
              </a:ext>
            </a:extLst>
          </p:cNvPr>
          <p:cNvCxnSpPr>
            <a:cxnSpLocks/>
          </p:cNvCxnSpPr>
          <p:nvPr/>
        </p:nvCxnSpPr>
        <p:spPr>
          <a:xfrm>
            <a:off x="3419872" y="1491630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924A9A-600D-DF33-A808-E1340C282C6D}"/>
              </a:ext>
            </a:extLst>
          </p:cNvPr>
          <p:cNvCxnSpPr>
            <a:cxnSpLocks/>
          </p:cNvCxnSpPr>
          <p:nvPr/>
        </p:nvCxnSpPr>
        <p:spPr>
          <a:xfrm>
            <a:off x="3671900" y="1707654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DC0299B-33DB-E058-5BE3-1FC57C587330}"/>
              </a:ext>
            </a:extLst>
          </p:cNvPr>
          <p:cNvCxnSpPr>
            <a:cxnSpLocks/>
          </p:cNvCxnSpPr>
          <p:nvPr/>
        </p:nvCxnSpPr>
        <p:spPr>
          <a:xfrm>
            <a:off x="2555776" y="4083918"/>
            <a:ext cx="288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B7402B-E9BA-94B3-77B7-907992F042CF}"/>
              </a:ext>
            </a:extLst>
          </p:cNvPr>
          <p:cNvSpPr txBox="1"/>
          <p:nvPr/>
        </p:nvSpPr>
        <p:spPr>
          <a:xfrm>
            <a:off x="7875955" y="260646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/>
              <a:t>빨간 줄 추가</a:t>
            </a:r>
            <a:endParaRPr lang="en-US" altLang="ko-KR" b="1" dirty="0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A0EBF18-8B25-4ED1-3668-A8BE1B806B9B}"/>
              </a:ext>
            </a:extLst>
          </p:cNvPr>
          <p:cNvSpPr/>
          <p:nvPr/>
        </p:nvSpPr>
        <p:spPr>
          <a:xfrm>
            <a:off x="7164288" y="4570801"/>
            <a:ext cx="684077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98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140DF21-1F37-4E72-855E-2CEA45FF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7402B-E9BA-94B3-77B7-907992F042CF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F9 -&gt; F5</a:t>
            </a: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A0EBF18-8B25-4ED1-3668-A8BE1B806B9B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C766B6D-38B7-63DB-B829-368B294FBE37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54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33680-61E8-4F4B-A3BE-D12E03F56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917"/>
            <a:ext cx="6235466" cy="43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C0C21-0243-4332-9C86-F1C8CAABC1CF}"/>
              </a:ext>
            </a:extLst>
          </p:cNvPr>
          <p:cNvSpPr txBox="1"/>
          <p:nvPr/>
        </p:nvSpPr>
        <p:spPr>
          <a:xfrm>
            <a:off x="4788024" y="2988116"/>
            <a:ext cx="3816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Led</a:t>
            </a:r>
            <a:r>
              <a:rPr lang="ko-KR" altLang="en-US" b="1" dirty="0"/>
              <a:t>는 </a:t>
            </a:r>
            <a:r>
              <a:rPr lang="en-US" altLang="ko-KR" b="1" dirty="0"/>
              <a:t>–</a:t>
            </a:r>
            <a:r>
              <a:rPr lang="ko-KR" altLang="en-US" b="1" dirty="0"/>
              <a:t>극은 </a:t>
            </a:r>
            <a:r>
              <a:rPr lang="en-US" altLang="ko-KR" b="1" dirty="0"/>
              <a:t>GND, +</a:t>
            </a:r>
            <a:r>
              <a:rPr lang="ko-KR" altLang="en-US" b="1" dirty="0"/>
              <a:t>극은 저항과 연결 후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1</a:t>
            </a:r>
            <a:r>
              <a:rPr lang="ko-KR" altLang="en-US" b="1" dirty="0"/>
              <a:t>번 핀</a:t>
            </a:r>
            <a:r>
              <a:rPr lang="en-US" altLang="ko-KR" b="1" dirty="0"/>
              <a:t>(BCM 18</a:t>
            </a:r>
            <a:r>
              <a:rPr lang="ko-KR" altLang="en-US" b="1" dirty="0"/>
              <a:t>번</a:t>
            </a:r>
            <a:r>
              <a:rPr lang="en-US" altLang="ko-KR" b="1" dirty="0"/>
              <a:t>)</a:t>
            </a:r>
            <a:r>
              <a:rPr lang="ko-KR" altLang="en-US" b="1" dirty="0"/>
              <a:t>에 연결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스위치 한 쪽은 </a:t>
            </a:r>
            <a:r>
              <a:rPr lang="en-US" altLang="ko-KR" b="1" dirty="0"/>
              <a:t>GND</a:t>
            </a:r>
            <a:r>
              <a:rPr lang="ko-KR" altLang="en-US" b="1" dirty="0"/>
              <a:t>에 연결하고 다른 쪽은 저항과 연결 후 </a:t>
            </a:r>
            <a:r>
              <a:rPr lang="en-US" altLang="ko-KR" b="1" dirty="0"/>
              <a:t>+5V</a:t>
            </a:r>
            <a:r>
              <a:rPr lang="ko-KR" altLang="en-US" b="1" dirty="0"/>
              <a:t>에 연결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버튼 누름을 감지하기 위해서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4</a:t>
            </a:r>
            <a:r>
              <a:rPr lang="ko-KR" altLang="en-US" b="1" dirty="0"/>
              <a:t>번 핀</a:t>
            </a:r>
            <a:r>
              <a:rPr lang="en-US" altLang="ko-KR" b="1" dirty="0"/>
              <a:t>(BCM 23</a:t>
            </a:r>
            <a:r>
              <a:rPr lang="ko-KR" altLang="en-US" b="1" dirty="0"/>
              <a:t>번</a:t>
            </a:r>
            <a:r>
              <a:rPr lang="en-US" altLang="ko-KR" b="1" dirty="0"/>
              <a:t>)</a:t>
            </a:r>
            <a:r>
              <a:rPr lang="ko-KR" altLang="en-US" b="1" dirty="0"/>
              <a:t>에 연결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47E7D-F9B2-42BD-AB5D-C39288AF340A}"/>
              </a:ext>
            </a:extLst>
          </p:cNvPr>
          <p:cNvSpPr txBox="1"/>
          <p:nvPr/>
        </p:nvSpPr>
        <p:spPr>
          <a:xfrm>
            <a:off x="2771800" y="5058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 </a:t>
            </a:r>
            <a:r>
              <a:rPr lang="ko-KR" altLang="en-US" sz="1800" b="1" dirty="0"/>
              <a:t>회로 연결</a:t>
            </a:r>
            <a:endParaRPr lang="en-US" altLang="ko-KR" sz="18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FD912F7-6A47-40CB-8E0D-A6F754B0482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742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8" name="Picture 4" descr="Raspberry Pi 3 B+ 핀 구성 [ pinout ]">
            <a:extLst>
              <a:ext uri="{FF2B5EF4-FFF2-40B4-BE49-F238E27FC236}">
                <a16:creationId xmlns:a16="http://schemas.microsoft.com/office/drawing/2014/main" id="{B306F2F5-F9CF-4CC1-94FB-40F1DBA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97" y="411510"/>
            <a:ext cx="3828880" cy="47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EB55AF-7098-4796-B16E-0E436312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4" y="384644"/>
            <a:ext cx="4968552" cy="42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699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C900F-40E1-45A9-B550-175AEDF4E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4" t="11200" r="6167" b="10400"/>
          <a:stretch/>
        </p:blipFill>
        <p:spPr>
          <a:xfrm>
            <a:off x="755576" y="915566"/>
            <a:ext cx="3600400" cy="4032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09CBB89-F07C-4378-BF4A-7B566ECAAF9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85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9F4AEC6-5ABD-48F0-B29D-B4F670C18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35"/>
          <a:stretch/>
        </p:blipFill>
        <p:spPr>
          <a:xfrm>
            <a:off x="3059832" y="339502"/>
            <a:ext cx="2808312" cy="460836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169FAF2-623A-40C4-8FC5-7F64F3792C69}"/>
              </a:ext>
            </a:extLst>
          </p:cNvPr>
          <p:cNvSpPr/>
          <p:nvPr/>
        </p:nvSpPr>
        <p:spPr>
          <a:xfrm>
            <a:off x="4211960" y="1563638"/>
            <a:ext cx="432048" cy="47420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106FAF4-41A2-4CD1-8077-4B6DFBAADB3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71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C19110-7FD4-6396-031B-5F239DAF3C34}"/>
              </a:ext>
            </a:extLst>
          </p:cNvPr>
          <p:cNvGrpSpPr/>
          <p:nvPr/>
        </p:nvGrpSpPr>
        <p:grpSpPr>
          <a:xfrm>
            <a:off x="1691680" y="843558"/>
            <a:ext cx="5199659" cy="3678565"/>
            <a:chOff x="4232087" y="1464935"/>
            <a:chExt cx="5199659" cy="36785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B02667-412E-136E-856F-11E37425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87" y="1464935"/>
              <a:ext cx="5199659" cy="36785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439F3F-0F1C-BCAC-E45D-E6FDF3E7D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2787774"/>
              <a:ext cx="1171575" cy="647700"/>
            </a:xfrm>
            <a:prstGeom prst="rect">
              <a:avLst/>
            </a:prstGeom>
          </p:spPr>
        </p:pic>
      </p:grpSp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EE9F462B-99B0-4320-80DB-EDE622535F76}"/>
              </a:ext>
            </a:extLst>
          </p:cNvPr>
          <p:cNvSpPr/>
          <p:nvPr/>
        </p:nvSpPr>
        <p:spPr>
          <a:xfrm>
            <a:off x="1691680" y="1445945"/>
            <a:ext cx="1440160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E45501A-1032-468C-8DDF-5467D84649A1}"/>
              </a:ext>
            </a:extLst>
          </p:cNvPr>
          <p:cNvSpPr/>
          <p:nvPr/>
        </p:nvSpPr>
        <p:spPr>
          <a:xfrm>
            <a:off x="1717118" y="2174409"/>
            <a:ext cx="1198018" cy="680997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EC21-2AEF-4E74-B324-AD545C8B3315}"/>
              </a:ext>
            </a:extLst>
          </p:cNvPr>
          <p:cNvSpPr txBox="1"/>
          <p:nvPr/>
        </p:nvSpPr>
        <p:spPr>
          <a:xfrm>
            <a:off x="2895235" y="239769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17CB-F3C0-4CA8-9D31-A3B752299E45}"/>
              </a:ext>
            </a:extLst>
          </p:cNvPr>
          <p:cNvSpPr txBox="1"/>
          <p:nvPr/>
        </p:nvSpPr>
        <p:spPr>
          <a:xfrm>
            <a:off x="3131840" y="165628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안눌렷을때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27B036-27B8-4EAE-8AB2-70EDB9E7AA7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79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ko-KR" altLang="en-US" sz="2800" dirty="0"/>
              <a:t>인터럽트 함수사용하기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인터럽트함수사용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020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EE7391-F00B-624A-B379-9276DFCA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" y="411510"/>
            <a:ext cx="5383971" cy="34833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A8B0D6-735B-91E6-57F8-F62EE4CE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92" y="1131590"/>
            <a:ext cx="5004048" cy="3724723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E4D919C-DD43-FB63-564D-B95E17DB9A5D}"/>
              </a:ext>
            </a:extLst>
          </p:cNvPr>
          <p:cNvSpPr/>
          <p:nvPr/>
        </p:nvSpPr>
        <p:spPr>
          <a:xfrm>
            <a:off x="1611052" y="4087562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2FE490E-45EF-AE51-E14B-E5BB9DAA4586}"/>
              </a:ext>
            </a:extLst>
          </p:cNvPr>
          <p:cNvSpPr/>
          <p:nvPr/>
        </p:nvSpPr>
        <p:spPr>
          <a:xfrm>
            <a:off x="6444208" y="706605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06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형 보다 더 소형화된 모델형으로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포트까지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 되었고 메모리 및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CPU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속도도 한단계 낮은 용량이다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달러라는 파격적인 가격에 소형기기 제작용으로는 편리하지만 일반적인 용도로 사용하기에는 조금 불편하고 느리다</a:t>
            </a:r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ZERO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51221-EB73-45D4-AAD0-0480FEFA426A}"/>
              </a:ext>
            </a:extLst>
          </p:cNvPr>
          <p:cNvSpPr txBox="1"/>
          <p:nvPr/>
        </p:nvSpPr>
        <p:spPr>
          <a:xfrm>
            <a:off x="812771" y="3397709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 및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GPIO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핀까지 전부 제거하고 핵심 모듈만 남겨놓은 부품형 모듈이다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0C4FE-DC29-4A2C-8511-350F5287FC4F}"/>
              </a:ext>
            </a:extLst>
          </p:cNvPr>
          <p:cNvSpPr txBox="1"/>
          <p:nvPr/>
        </p:nvSpPr>
        <p:spPr>
          <a:xfrm>
            <a:off x="847794" y="306516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컴퓨트모듈형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EEBBD266-471B-4C15-BA4E-6AE93722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58" y="757675"/>
            <a:ext cx="28860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E3EBCFBD-64C9-47E9-B95F-B803DCBE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21" y="3045970"/>
            <a:ext cx="24003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5748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5BF68-205B-78E9-12AA-3DF4B405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A473E-804E-E2BC-0F2E-371B5DF1284B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 -&gt; F5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962E32B-516C-3459-89CE-134A932E45F6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D59DCD6-6821-1D28-6AA9-9D789444B7ED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811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DA864-DD2C-AF63-DE2F-60916580B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"/>
          <a:stretch/>
        </p:blipFill>
        <p:spPr>
          <a:xfrm>
            <a:off x="1547663" y="820918"/>
            <a:ext cx="5058899" cy="3479024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7131737-15E5-F63A-A338-5FB5E5037EC6}"/>
              </a:ext>
            </a:extLst>
          </p:cNvPr>
          <p:cNvSpPr/>
          <p:nvPr/>
        </p:nvSpPr>
        <p:spPr>
          <a:xfrm>
            <a:off x="1596047" y="1334302"/>
            <a:ext cx="797375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6E0B9651-B2F6-CFED-F6E1-7ABC598BD1C5}"/>
              </a:ext>
            </a:extLst>
          </p:cNvPr>
          <p:cNvSpPr/>
          <p:nvPr/>
        </p:nvSpPr>
        <p:spPr>
          <a:xfrm>
            <a:off x="1596047" y="2060712"/>
            <a:ext cx="959729" cy="72846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D897B-0B1B-62D2-8618-10B70E8C94DA}"/>
              </a:ext>
            </a:extLst>
          </p:cNvPr>
          <p:cNvSpPr txBox="1"/>
          <p:nvPr/>
        </p:nvSpPr>
        <p:spPr>
          <a:xfrm>
            <a:off x="2626087" y="1953027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인터럽트 시작과 끝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EE2A2-15AE-C30B-6F77-C090CB407AC4}"/>
              </a:ext>
            </a:extLst>
          </p:cNvPr>
          <p:cNvSpPr txBox="1"/>
          <p:nvPr/>
        </p:nvSpPr>
        <p:spPr>
          <a:xfrm>
            <a:off x="2393422" y="1543619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일반적인 구문 실행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25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D2914-9EF8-7A12-ADB4-6B881223B81C}"/>
              </a:ext>
            </a:extLst>
          </p:cNvPr>
          <p:cNvSpPr txBox="1"/>
          <p:nvPr/>
        </p:nvSpPr>
        <p:spPr>
          <a:xfrm>
            <a:off x="1356400" y="408355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회로 구성도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CAD4C6-2903-3D30-BDC2-13D052539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"/>
          <a:stretch/>
        </p:blipFill>
        <p:spPr>
          <a:xfrm>
            <a:off x="755576" y="627534"/>
            <a:ext cx="4608512" cy="32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84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ko-KR" altLang="en-US" sz="2800" dirty="0"/>
              <a:t>초음파 센서 사용하기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인터럽트함수사용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6713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9EF9C5-B350-7D5A-8D69-587F5749A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431716"/>
            <a:ext cx="6120680" cy="44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648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2186D-F6D3-3126-FF23-503B11B8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A35CC-90EC-FAFB-89B8-01A6D09D3814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 -&gt; F5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A54CDBF-DCC1-DD77-3097-B7D32552D3EA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AE2B8DE-F492-3441-AE6E-47C166A78112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926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E03B17-8C3F-DEEB-25B4-FAF0CFD4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71550"/>
            <a:ext cx="5560321" cy="3790747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6E0B9651-B2F6-CFED-F6E1-7ABC598BD1C5}"/>
              </a:ext>
            </a:extLst>
          </p:cNvPr>
          <p:cNvSpPr/>
          <p:nvPr/>
        </p:nvSpPr>
        <p:spPr>
          <a:xfrm>
            <a:off x="731952" y="2330050"/>
            <a:ext cx="959729" cy="216024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D897B-0B1B-62D2-8618-10B70E8C94DA}"/>
              </a:ext>
            </a:extLst>
          </p:cNvPr>
          <p:cNvSpPr txBox="1"/>
          <p:nvPr/>
        </p:nvSpPr>
        <p:spPr>
          <a:xfrm>
            <a:off x="1794000" y="2330050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손을 대고 점점 멀어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질때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EE2A2-15AE-C30B-6F77-C090CB407AC4}"/>
              </a:ext>
            </a:extLst>
          </p:cNvPr>
          <p:cNvSpPr txBox="1"/>
          <p:nvPr/>
        </p:nvSpPr>
        <p:spPr>
          <a:xfrm>
            <a:off x="1794000" y="17535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천장 거리 측정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800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12315-DC7F-4C1C-BB43-7AD56E58A730}"/>
              </a:ext>
            </a:extLst>
          </p:cNvPr>
          <p:cNvSpPr txBox="1"/>
          <p:nvPr/>
        </p:nvSpPr>
        <p:spPr>
          <a:xfrm>
            <a:off x="755576" y="1491630"/>
            <a:ext cx="7920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라즈베리파이</a:t>
            </a:r>
            <a:r>
              <a:rPr lang="en-US" altLang="ko-KR" b="1" dirty="0"/>
              <a:t>OS </a:t>
            </a:r>
            <a:r>
              <a:rPr lang="ko-KR" altLang="en-US" b="1" dirty="0"/>
              <a:t>에 관한 설명</a:t>
            </a:r>
            <a:endParaRPr lang="en-US" altLang="ko-KR" b="1" dirty="0"/>
          </a:p>
          <a:p>
            <a:r>
              <a:rPr lang="en-US" altLang="ko-KR" b="1" dirty="0"/>
              <a:t>       </a:t>
            </a:r>
            <a:r>
              <a:rPr lang="ko-KR" altLang="en-US" b="1" dirty="0"/>
              <a:t>리눅스 기반이기 때문에 처음 접하는 사람들이 많다</a:t>
            </a:r>
            <a:r>
              <a:rPr lang="en-US" altLang="ko-KR" b="1" dirty="0"/>
              <a:t>. </a:t>
            </a:r>
            <a:r>
              <a:rPr lang="ko-KR" altLang="en-US" b="1" dirty="0"/>
              <a:t>따라서 설명이 </a:t>
            </a:r>
            <a:r>
              <a:rPr lang="ko-KR" altLang="en-US" b="1" dirty="0" err="1"/>
              <a:t>필요할수도</a:t>
            </a:r>
            <a:r>
              <a:rPr lang="ko-KR" altLang="en-US" b="1" dirty="0"/>
              <a:t> 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342900" indent="-342900">
              <a:buAutoNum type="arabicPeriod" startAt="2"/>
            </a:pPr>
            <a:endParaRPr lang="en-US" altLang="ko-KR" b="1" dirty="0"/>
          </a:p>
          <a:p>
            <a:pPr marL="342900" indent="-342900">
              <a:buAutoNum type="arabicPeriod" startAt="2"/>
            </a:pPr>
            <a:r>
              <a:rPr lang="ko-KR" altLang="en-US" b="1" dirty="0"/>
              <a:t>회로 구성에 관한 업데이트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     현재 가지고 있는 선들이 너무 길어서 </a:t>
            </a:r>
            <a:r>
              <a:rPr lang="ko-KR" altLang="en-US" b="1" dirty="0" err="1"/>
              <a:t>개강후</a:t>
            </a:r>
            <a:r>
              <a:rPr lang="ko-KR" altLang="en-US" b="1" dirty="0"/>
              <a:t> </a:t>
            </a:r>
            <a:r>
              <a:rPr lang="en-US" altLang="ko-KR" b="1" dirty="0"/>
              <a:t>B</a:t>
            </a:r>
            <a:r>
              <a:rPr lang="ko-KR" altLang="en-US" b="1" dirty="0"/>
              <a:t>동에서 점퍼선을 </a:t>
            </a:r>
            <a:r>
              <a:rPr lang="ko-KR" altLang="en-US" b="1" dirty="0" err="1"/>
              <a:t>직접가져와</a:t>
            </a:r>
            <a:r>
              <a:rPr lang="ko-KR" altLang="en-US" b="1" dirty="0"/>
              <a:t> 더 </a:t>
            </a:r>
            <a:r>
              <a:rPr lang="ko-KR" altLang="en-US" b="1" dirty="0" err="1"/>
              <a:t>컴팩트하게</a:t>
            </a:r>
            <a:r>
              <a:rPr lang="ko-KR" altLang="en-US" b="1" dirty="0"/>
              <a:t> 변경예정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B361C-3D9E-4BFF-BF4C-CC9961896655}"/>
              </a:ext>
            </a:extLst>
          </p:cNvPr>
          <p:cNvSpPr txBox="1"/>
          <p:nvPr/>
        </p:nvSpPr>
        <p:spPr>
          <a:xfrm>
            <a:off x="2843808" y="752966"/>
            <a:ext cx="482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추가할 내용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en-US" altLang="ko-K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720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2555776" y="3507854"/>
            <a:ext cx="4176464" cy="1435500"/>
          </a:xfr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23728" y="1275606"/>
            <a:ext cx="4937700" cy="2664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Thanks!</a:t>
            </a:r>
            <a:br>
              <a:rPr lang="en-US" sz="6000" dirty="0"/>
            </a:br>
            <a:br>
              <a:rPr lang="en-US" sz="3600" dirty="0"/>
            </a:br>
            <a:r>
              <a:rPr lang="en-US" sz="6000" dirty="0"/>
              <a:t>Q&amp;A</a:t>
            </a:r>
            <a:endParaRPr lang="en-US" sz="7200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D63DF85D-8F2B-4B41-BBBC-E434BF2E39E2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1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aveshare-라즈베리 파이 4 모델 B, 8GB RAM 64 비트, 1.5GHz 쿼드코어 프로세서, 4K">
            <a:extLst>
              <a:ext uri="{FF2B5EF4-FFF2-40B4-BE49-F238E27FC236}">
                <a16:creationId xmlns:a16="http://schemas.microsoft.com/office/drawing/2014/main" id="{75A6815D-7C60-4A5F-9FD8-90A8CBBE4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7794" r="6596" b="6475"/>
          <a:stretch/>
        </p:blipFill>
        <p:spPr bwMode="auto">
          <a:xfrm>
            <a:off x="1691680" y="1212692"/>
            <a:ext cx="3706521" cy="2718116"/>
          </a:xfrm>
          <a:prstGeom prst="rect">
            <a:avLst/>
          </a:prstGeom>
          <a:noFill/>
        </p:spPr>
      </p:pic>
      <p:sp>
        <p:nvSpPr>
          <p:cNvPr id="3" name="Google Shape;2155;p38">
            <a:extLst>
              <a:ext uri="{FF2B5EF4-FFF2-40B4-BE49-F238E27FC236}">
                <a16:creationId xmlns:a16="http://schemas.microsoft.com/office/drawing/2014/main" id="{437A629E-27C0-43BF-8C6A-7696FC187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2120" y="1212692"/>
            <a:ext cx="3350263" cy="216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번외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1800" dirty="0" err="1"/>
              <a:t>여기서부터는</a:t>
            </a:r>
            <a:br>
              <a:rPr lang="en-US" altLang="ko-KR" sz="1800" dirty="0"/>
            </a:br>
            <a:r>
              <a:rPr lang="ko-KR" altLang="en-US" sz="1800" dirty="0" err="1"/>
              <a:t>더미자료들입니다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09294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응용한 아이디어 상품이다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다른 미니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들에서는 모니터에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기능을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내장시키곤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했는데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라즈베리파이에서는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독특하게 키보드에 본체를 내장시킨 것이다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4B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가 그대로 들어 있는 것은 아니고 위 그림과 같이 키보드에 구겨 넣기 좋은 형태로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PCB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디자인이 변경된 라즈베리 파이가 들어 있다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Raspberry400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601AE3B3-6D1E-41BA-A0AD-90EF1493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2" y="1002210"/>
            <a:ext cx="2814657" cy="14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>
            <a:extLst>
              <a:ext uri="{FF2B5EF4-FFF2-40B4-BE49-F238E27FC236}">
                <a16:creationId xmlns:a16="http://schemas.microsoft.com/office/drawing/2014/main" id="{AE552CC8-8486-41E9-AC29-14EB53D8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2" y="3000449"/>
            <a:ext cx="3161388" cy="13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>
            <a:extLst>
              <a:ext uri="{FF2B5EF4-FFF2-40B4-BE49-F238E27FC236}">
                <a16:creationId xmlns:a16="http://schemas.microsoft.com/office/drawing/2014/main" id="{AA4A776E-802C-4491-B1B4-7B516DE9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540425"/>
            <a:ext cx="58483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시리즈 특징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A8F8FE7-8C1F-43CD-8E1B-57B714294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34" y="699542"/>
            <a:ext cx="6030273" cy="42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081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pic>
        <p:nvPicPr>
          <p:cNvPr id="5" name="그림 4" descr="텍스트, 하얀색이(가) 표시된 사진&#10;&#10;자동 생성된 설명">
            <a:extLst>
              <a:ext uri="{FF2B5EF4-FFF2-40B4-BE49-F238E27FC236}">
                <a16:creationId xmlns:a16="http://schemas.microsoft.com/office/drawing/2014/main" id="{61F83E05-E1D0-4ED4-B9D7-F7CAA606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445820"/>
            <a:ext cx="3692490" cy="43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574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터미널창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DC58E6B-5CC8-4B8F-80B4-9CE51607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4" y="771550"/>
            <a:ext cx="7408575" cy="38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02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2A2A2-63B0-4E40-9875-1EB938E2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627534"/>
            <a:ext cx="9550031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 파이 2가 공개되고, 윈도우 10이 발매됨에 따라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버전이 나오면서 라즈베리 파이에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3" tooltip="http://dev.windows.com/en-us/featured/raspberrypi2support"/>
              </a:rPr>
              <a:t>개발용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으로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4" tooltip="Windows 10"/>
              </a:rPr>
              <a:t>Windows 10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을 설치할 수 있게 되었다.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윈도우 10 발매 당시엔 돌아가도 Windows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RT용만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겨우 돌아갈 성능인지라 잘하면 희망고문이 될 가능성이 높았고, 당시 설치가 가능했던 것도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WIndows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10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Core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버전뿐이었다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. 즉 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일반적으로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PC상에서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쓰는 윈도우 10처럼 사용할 수는 없고, 개발용 플랫폼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으로만 사용할 수 있었다.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5" tooltip="https://www.youtube.com/watch?v=ADPwWbFRXMY"/>
              </a:rPr>
              <a:t>구동영상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물론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Visual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Studio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2015에서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C#으로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프로그램을 개발하여 넣을 수 있다. 일반적인 윈도우가 아니기 때문에 윈도우 달린 평범한 컴퓨터로 사용한다는 생각은 버리자.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다만 윈도우 10이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CPU를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정식으로 지원하게 되면서,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MS에서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공식적으로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아키텍쳐로의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10 이식 작업이 진행되었고, 2017년 하반기에 첫 윈도우 10 ARM 노트북이 나오면서, 전 라인업보다는 비교적 고성능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CPU를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장착하기 시작한 라즈베리 파이 3 혹은 후기 모델에서 윈도우 10의 지원 가능성이 상당히 높아질 것으로 전망되었으며, 마침내 라즈베리 파이에 윈도우 10을 설치하는 법이 등장했다!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6" tooltip="https://www.youtube.com/watch?v=c0VqVm8X_zQ"/>
              </a:rPr>
              <a:t>#1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,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7" tooltip="https://www.youtube.com/watch?v=6b1IxvKJeho"/>
              </a:rPr>
              <a:t>#2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차라리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hlinkClick r:id="rId8" tooltip="라떼판다"/>
              </a:rPr>
              <a:t>라떼판다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쓰자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다만 대부분의 하드웨어 드라이버를 제대로 인식하지 못하며 와이파이와 블루투스 역시 마찬가지로 인식하지 못하기 때문에 아직까지는 설치 이후의 용도로서 큰 역할을 기대할 수 없는 수준이다. 결국 이제는 핵심이 윈도우 구동 가능 여부의 문제가 아니라 공식 지원 여부가 되는 것이다. 기껏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라즈베리파이를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지원한다던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규모를 생각한다면 시간이 좀 필요하겠지만..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그러던 와중 19년도 2월경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José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Manuel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Nieto이란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사람이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라즈베리파이를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1803으로 돌리는데 성공했다! 와이파이도 지원하며 이젠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많은기능들을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사용할수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있게됐다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설치는 WOA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인스톨러와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파일정도만 있으면 설치가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가능하다.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성능은...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hlinkClick r:id="rId9" tooltip="안습"/>
              </a:rPr>
              <a:t>안습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2020년 1월 25일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Marcin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이란 사람이 라즈베리파이4 또한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0" tooltip="Windows 10/버전/Redstone 4"/>
              </a:rPr>
              <a:t>윈도우 10 1803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을 돌리는데 성공하였다. 라즈베리파이3에서의 윈도우보다 훨씬 빠르다고 댓글에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적혀있다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1" tooltip="https://mobile.twitter.com/Marcinoo97/status/1220964722645794817?ref_src=twsrc%5Etfw%7Ctwcamp%5Etweetembed&amp;ref_url=https%3A%2F%2Fd-4030232475137195265.ampproject.net%2F2001251659540%2Fframe.html"/>
              </a:rPr>
              <a:t>트위터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거기다가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윈도우 11 역시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ARM을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지원하면서, 라즈베리 파이도 윈도우 11 설치가 가능하게 되었다.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이전보다만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빨라졌을 뿐 여전히 실사용은 어려웠던 윈도우 10과 달리 11의 경우 꽤 훌륭한 속도를 보여주지만, 근본적으로 8GB씩이나 증설된 RAM 용량과 달리 CPU 스펙 쪽에서는 변화의 폭이 크지 않았기 때문에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웹서핑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이상의 용도로 사용하기는 어렵다. 크기나 단가를 위해 희생된 SATA,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Nvme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슬롯의 부재도 운영체제의 구동속도에 발목을 잡고 있는 실정이다.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8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0E231-A583-4847-899F-09ABE8812EE7}"/>
              </a:ext>
            </a:extLst>
          </p:cNvPr>
          <p:cNvSpPr txBox="1"/>
          <p:nvPr/>
        </p:nvSpPr>
        <p:spPr>
          <a:xfrm>
            <a:off x="323528" y="699542"/>
            <a:ext cx="842493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개발사인 라즈베리 재단에선 라즈베리 파이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OS(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라즈비안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추천하며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" tooltip="데비안"/>
              </a:rPr>
              <a:t>데비안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4" tooltip="아치 리눅스"/>
              </a:rPr>
              <a:t>아치 리눅스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ARM,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페도라(운영 체제)"/>
              </a:rPr>
              <a:t>페도라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변형판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Pidora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6"/>
              </a:rPr>
              <a:t>[1]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RISC OS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등을 공식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7" tooltip="홈페이지"/>
              </a:rPr>
              <a:t>홈페이지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올려놨다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호환성이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확보되는대로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 계속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추가되는중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8" tooltip="우분투"/>
              </a:rPr>
              <a:t>우분투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올릴 수 있는데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공식은 아니고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MATE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데스크톱을 올린 비공식 변형판인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Ubuntu MATE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라즈베리 파이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포팅판과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서버 버전만 가능하다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9"/>
              </a:rPr>
              <a:t>[2]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그 외에도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젠투 리눅스"/>
              </a:rPr>
              <a:t>젠투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젠투 리눅스"/>
              </a:rPr>
              <a:t> 리눅스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1"/>
              </a:rPr>
              <a:t>[3]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나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구글 크롬 OS"/>
              </a:rPr>
              <a:t>구글 크롬 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구글 크롬 OS"/>
              </a:rPr>
              <a:t>OS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3"/>
              </a:rPr>
              <a:t>[4]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4" tooltip="CentOS"/>
              </a:rPr>
              <a:t>CentOS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5"/>
              </a:rPr>
              <a:t>[5]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등도 올릴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u="none" strike="noStrike" dirty="0" err="1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6" tooltip="https://www.berryterminal.com/doku.php/berryboot"/>
              </a:rPr>
              <a:t>Berryboot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등 멀티부팅에 특화된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나왔다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0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30B63-772D-437A-A301-AB1AA7DBE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67" y="1199599"/>
            <a:ext cx="9144000" cy="27443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3" tooltip="라즈베리 파이(컴퓨터)"/>
              </a:rPr>
              <a:t>라즈베리 파이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의 개발사에서 기본적으로 제공하는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OS이다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데비안을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기반으로 하고 있다.</a:t>
            </a:r>
            <a:endParaRPr lang="en-US" altLang="ko-KR" sz="1000" dirty="0">
              <a:solidFill>
                <a:srgbClr val="373A3C"/>
              </a:solidFill>
              <a:ea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제조사에서는 기본적으로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4" tooltip="뉴비"/>
              </a:rPr>
              <a:t>NOOBS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(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ew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f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B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oftware의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약칭)</a:t>
            </a:r>
            <a:r>
              <a:rPr kumimoji="0" lang="ko-KR" altLang="ko-KR" sz="12000" b="0" i="0" u="none" strike="noStrike" cap="none" normalizeH="0" baseline="3000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운영체제 설치 프로그램 및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5" tooltip="라즈베리 파이 OS"/>
              </a:rPr>
              <a:t>라즈베리 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5" tooltip="라즈베리 파이 OS"/>
              </a:rPr>
              <a:t>OS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추천한다.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버전은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데비안을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따라가며 구형버전인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wheezy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jessie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strech와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신형버전인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buster가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있다. 설치 방식은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and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recommended로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구분된다.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startx를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통해 들어가는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x윈도우나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블루투스, 기타 패키지들을 제거한 버전이다.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6" tooltip="https://www.reddit.com/r/raspberry_pi/comments/3upc8z/whats_the_difference_between_the_raspbian_jessie/"/>
              </a:rPr>
              <a:t>#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7" tooltip="https://www.raspberrypi.org/blog/raspbian-stretch/"/>
              </a:rPr>
              <a:t>#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따라서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버전을 사용시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startx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명령어가 먹히지 않으며, 사용하려면 별도의 패키지를 설치하거나 일반버전을 사용해야한다. 서버로 운용 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사용할때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좋다.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LXDE를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라즈베리 파이에 최적화한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데스크탑인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(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mproved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windows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nvironment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ightweight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)을 사용한다.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and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recommended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버전에 오피스 및 프로그래밍 환경 등을 추가한 버전이다.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라즈비안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시절에는 64비트 지원 예정이 없었으나, 라즈베리 파이 4 8GB RAM 버전이 나오며 이름을 라즈베리 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OS로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변경하고, 64비트 지원을 추가하였다.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85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365FD5-B96F-474B-8ECE-127F60F9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2" y="674855"/>
            <a:ext cx="5653474" cy="382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3AE54-93F0-4B39-99C5-EF16B299FB91}"/>
              </a:ext>
            </a:extLst>
          </p:cNvPr>
          <p:cNvSpPr txBox="1"/>
          <p:nvPr/>
        </p:nvSpPr>
        <p:spPr>
          <a:xfrm>
            <a:off x="6012160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gpio</a:t>
            </a:r>
            <a:r>
              <a:rPr lang="en-US" altLang="ko-KR" b="1" dirty="0"/>
              <a:t> –v </a:t>
            </a:r>
            <a:r>
              <a:rPr lang="ko-KR" altLang="en-US" b="1" dirty="0" err="1"/>
              <a:t>입력시</a:t>
            </a:r>
            <a:r>
              <a:rPr lang="ko-KR" altLang="en-US" b="1" dirty="0"/>
              <a:t> 아래와 같이 출력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되야 정상적으로 설치완료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D5A38-4EC5-4360-B628-965D8773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45721" r="30175" b="14000"/>
          <a:stretch/>
        </p:blipFill>
        <p:spPr>
          <a:xfrm>
            <a:off x="4537214" y="2768611"/>
            <a:ext cx="4536504" cy="18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FBE1AE-06A4-45F4-B303-FEC05FB4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92" y="380942"/>
            <a:ext cx="4381616" cy="4381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DFE67-0D27-4DD0-8588-6277DE3D82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203" y1="43523" x2="23755" y2="51295"/>
                        <a14:foregroundMark x1="33449" y1="61260" x2="33333" y2="61658"/>
                        <a14:foregroundMark x1="39080" y1="41969" x2="38469" y2="44061"/>
                        <a14:foregroundMark x1="78898" y1="48584" x2="80460" y2="48705"/>
                        <a14:foregroundMark x1="67050" y1="47668" x2="67260" y2="47684"/>
                        <a14:foregroundMark x1="36015" y1="41969" x2="36015" y2="41969"/>
                        <a14:foregroundMark x1="37931" y1="44560" x2="37931" y2="44560"/>
                        <a14:foregroundMark x1="38697" y1="44560" x2="38697" y2="44560"/>
                        <a14:foregroundMark x1="37931" y1="45078" x2="39080" y2="43005"/>
                        <a14:foregroundMark x1="37165" y1="45078" x2="39080" y2="44041"/>
                        <a14:foregroundMark x1="25670" y1="38860" x2="26054" y2="37306"/>
                        <a14:foregroundMark x1="26054" y1="39896" x2="26437" y2="37824"/>
                        <a14:foregroundMark x1="25287" y1="39378" x2="27203" y2="37824"/>
                        <a14:foregroundMark x1="26820" y1="37824" x2="25670" y2="38860"/>
                        <a14:foregroundMark x1="53257" y1="34715" x2="55556" y2="29534"/>
                        <a14:foregroundMark x1="53257" y1="34715" x2="55939" y2="29534"/>
                        <a14:backgroundMark x1="75370" y1="46632" x2="75862" y2="41969"/>
                        <a14:backgroundMark x1="75259" y1="47685" x2="75370" y2="46632"/>
                        <a14:backgroundMark x1="74713" y1="52850" x2="74834" y2="51708"/>
                        <a14:backgroundMark x1="71384" y1="49819" x2="72797" y2="53368"/>
                        <a14:backgroundMark x1="70881" y1="52850" x2="72797" y2="46114"/>
                        <a14:backgroundMark x1="74330" y1="52332" x2="75862" y2="50259"/>
                        <a14:backgroundMark x1="73946" y1="48705" x2="76245" y2="48705"/>
                        <a14:backgroundMark x1="72031" y1="45596" x2="71264" y2="48705"/>
                        <a14:backgroundMark x1="71264" y1="48705" x2="70498" y2="50259"/>
                        <a14:backgroundMark x1="36013" y1="53368" x2="37165" y2="53368"/>
                        <a14:backgroundMark x1="36524" y1="51641" x2="38314" y2="51295"/>
                        <a14:backgroundMark x1="37275" y1="49104" x2="39080" y2="47150"/>
                        <a14:backgroundMark x1="37546" y1="48188" x2="39080" y2="47150"/>
                        <a14:backgroundMark x1="39080" y1="46632" x2="39080" y2="46632"/>
                        <a14:backgroundMark x1="39080" y1="46114" x2="39080" y2="46114"/>
                        <a14:backgroundMark x1="39080" y1="45596" x2="39080" y2="45596"/>
                        <a14:backgroundMark x1="39080" y1="44560" x2="39080" y2="44560"/>
                        <a14:backgroundMark x1="24138" y1="39378" x2="25198" y2="38232"/>
                        <a14:backgroundMark x1="53640" y1="30052" x2="54807" y2="29263"/>
                        <a14:backgroundMark x1="54023" y1="28497" x2="53257" y2="32642"/>
                      </a14:backgroundRemoval>
                    </a14:imgEffect>
                  </a14:imgLayer>
                </a14:imgProps>
              </a:ext>
            </a:extLst>
          </a:blip>
          <a:srcRect t="14555" b="22386"/>
          <a:stretch/>
        </p:blipFill>
        <p:spPr>
          <a:xfrm>
            <a:off x="3970881" y="4309110"/>
            <a:ext cx="1202238" cy="560604"/>
          </a:xfrm>
          <a:prstGeom prst="rect">
            <a:avLst/>
          </a:prstGeom>
        </p:spPr>
      </p:pic>
      <p:sp>
        <p:nvSpPr>
          <p:cNvPr id="11" name="제목 11">
            <a:extLst>
              <a:ext uri="{FF2B5EF4-FFF2-40B4-BE49-F238E27FC236}">
                <a16:creationId xmlns:a16="http://schemas.microsoft.com/office/drawing/2014/main" id="{99FCE208-D676-47B6-A8AD-E05F76A4F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74151"/>
            <a:ext cx="6858000" cy="1116012"/>
          </a:xfrm>
        </p:spPr>
        <p:txBody>
          <a:bodyPr/>
          <a:lstStyle/>
          <a:p>
            <a:pPr algn="ctr"/>
            <a:r>
              <a:rPr lang="en-US" altLang="ko-KR" sz="4400" b="1" dirty="0">
                <a:latin typeface="+mj-ea"/>
                <a:ea typeface="+mj-ea"/>
              </a:rPr>
              <a:t>Raspberry Pi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13" name="부제목 14">
            <a:extLst>
              <a:ext uri="{FF2B5EF4-FFF2-40B4-BE49-F238E27FC236}">
                <a16:creationId xmlns:a16="http://schemas.microsoft.com/office/drawing/2014/main" id="{E517010B-C4C6-4B6C-BFE1-3F072DCC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220" y="3747767"/>
            <a:ext cx="6858000" cy="1241822"/>
          </a:xfrm>
        </p:spPr>
        <p:txBody>
          <a:bodyPr/>
          <a:lstStyle/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송용현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부제목 14">
            <a:extLst>
              <a:ext uri="{FF2B5EF4-FFF2-40B4-BE49-F238E27FC236}">
                <a16:creationId xmlns:a16="http://schemas.microsoft.com/office/drawing/2014/main" id="{CA22BBE5-D6A5-4B42-B58F-BB7BC01495F6}"/>
              </a:ext>
            </a:extLst>
          </p:cNvPr>
          <p:cNvSpPr txBox="1">
            <a:spLocks/>
          </p:cNvSpPr>
          <p:nvPr/>
        </p:nvSpPr>
        <p:spPr>
          <a:xfrm>
            <a:off x="34220" y="4869715"/>
            <a:ext cx="9144000" cy="2903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2022 Intelligent Robot Component EH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0C1ABB-8C26-4212-85D6-C8AF9786E3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2"/>
          <a:stretch/>
        </p:blipFill>
        <p:spPr>
          <a:xfrm>
            <a:off x="7678410" y="1194721"/>
            <a:ext cx="1442412" cy="28768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0F7AD0-F649-43EE-A924-AA249DEFE1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/>
          <a:stretch/>
        </p:blipFill>
        <p:spPr>
          <a:xfrm>
            <a:off x="1" y="1194696"/>
            <a:ext cx="1434683" cy="28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515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6307" y="141941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4788024" y="147822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683568" y="315162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4793951" y="3185552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43095" y="48351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Contents</a:t>
            </a:r>
            <a:endParaRPr sz="3200"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99901" y="1747637"/>
            <a:ext cx="1800200" cy="594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8868" y="127560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Introduction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5720585" y="131213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NUCLEO-F429ZI</a:t>
            </a:r>
            <a:endParaRPr b="1"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5720585" y="1619984"/>
            <a:ext cx="1731735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ko-KR" sz="1400" dirty="0">
                <a:latin typeface="+mn-ea"/>
              </a:rPr>
              <a:t>MCU</a:t>
            </a:r>
            <a:endParaRPr lang="en-US" altLang="ko-KR" dirty="0">
              <a:latin typeface="+mn-ea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16129" y="301109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</a:rPr>
              <a:t>IAR Workbench</a:t>
            </a:r>
            <a:endParaRPr b="1"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16129" y="3294561"/>
            <a:ext cx="1731735" cy="526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+mn-ea"/>
                <a:ea typeface="+mn-ea"/>
              </a:rPr>
              <a:t>IDE</a:t>
            </a:r>
            <a:endParaRPr sz="1800" dirty="0">
              <a:latin typeface="+mn-ea"/>
              <a:ea typeface="+mn-ea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5720585" y="295962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Future work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5726512" y="3329085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8476" y="156821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4870193" y="162912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65737" y="330370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4876120" y="3338229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916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427734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/>
              <a:t>Introduction</a:t>
            </a:r>
            <a:endParaRPr sz="40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3088200" y="120359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01</a:t>
            </a:r>
            <a:endParaRPr sz="8800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37575</TotalTime>
  <Words>3089</Words>
  <Application>Microsoft Office PowerPoint</Application>
  <PresentationFormat>화면 슬라이드 쇼(16:9)</PresentationFormat>
  <Paragraphs>543</Paragraphs>
  <Slides>114</Slides>
  <Notes>114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9" baseType="lpstr">
      <vt:lpstr>5</vt:lpstr>
      <vt:lpstr>AppleSDGothicNeo</vt:lpstr>
      <vt:lpstr>HY견고딕</vt:lpstr>
      <vt:lpstr>맑은 고딕</vt:lpstr>
      <vt:lpstr>Arial</vt:lpstr>
      <vt:lpstr>Barlow Semi Condensed</vt:lpstr>
      <vt:lpstr>Barlow Semi Condensed Medium</vt:lpstr>
      <vt:lpstr>Fjalla One</vt:lpstr>
      <vt:lpstr>Gill Sans MT</vt:lpstr>
      <vt:lpstr>Hind Vadodara Light</vt:lpstr>
      <vt:lpstr>Montserrat</vt:lpstr>
      <vt:lpstr>Open Sans</vt:lpstr>
      <vt:lpstr>Roboto Condensed Light</vt:lpstr>
      <vt:lpstr>Wingdings</vt:lpstr>
      <vt:lpstr>Technology Consulting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Raspberry Pi에 OS 설치하기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  초기설정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PC에서 라즈베리파이로 원격접속</vt:lpstr>
      <vt:lpstr>PowerPoint 프레젠테이션</vt:lpstr>
      <vt:lpstr>PowerPoint 프레젠테이션</vt:lpstr>
      <vt:lpstr>PowerPoint 프레젠테이션</vt:lpstr>
      <vt:lpstr>WiringPi header file 다운받기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Pi에서 C언어로 LED  깜빡이기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Pi에서 인터럽트 함수사용하기</vt:lpstr>
      <vt:lpstr>PowerPoint 프레젠테이션</vt:lpstr>
      <vt:lpstr>PowerPoint 프레젠테이션</vt:lpstr>
      <vt:lpstr>PowerPoint 프레젠테이션</vt:lpstr>
      <vt:lpstr>PowerPoint 프레젠테이션</vt:lpstr>
      <vt:lpstr>Raspberry Pi에서 초음파 센서 사용하기</vt:lpstr>
      <vt:lpstr>PowerPoint 프레젠테이션</vt:lpstr>
      <vt:lpstr>PowerPoint 프레젠테이션</vt:lpstr>
      <vt:lpstr>PowerPoint 프레젠테이션</vt:lpstr>
      <vt:lpstr>PowerPoint 프레젠테이션</vt:lpstr>
      <vt:lpstr>Thanks!  Q&amp;A</vt:lpstr>
      <vt:lpstr>번외  여기서부터는 더미자료들입니다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</vt:lpstr>
      <vt:lpstr>Contents</vt:lpstr>
      <vt:lpstr>Introduction</vt:lpstr>
      <vt:lpstr>PC에 VNC 프로그램  다운받기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무선조종 rc카(가칭)</dc:title>
  <dc:creator>YK</dc:creator>
  <cp:lastModifiedBy>송 용현</cp:lastModifiedBy>
  <cp:revision>725</cp:revision>
  <dcterms:modified xsi:type="dcterms:W3CDTF">2022-08-15T12:05:51Z</dcterms:modified>
</cp:coreProperties>
</file>